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Open Sans" panose="020B0604020202020204" charset="0"/>
      <p:regular r:id="rId17"/>
    </p:embeddedFont>
    <p:embeddedFont>
      <p:font typeface="Consolas" panose="020B0609020204030204" pitchFamily="49"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7"/>
    <a:srgbClr val="10101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3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7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10101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10101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10101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10101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10101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014">
              <a:alpha val="80000"/>
            </a:srgbClr>
          </a:solidFill>
          <a:ln/>
        </p:spPr>
      </p:sp>
      <p:sp>
        <p:nvSpPr>
          <p:cNvPr id="4" name="Text 1"/>
          <p:cNvSpPr/>
          <p:nvPr/>
        </p:nvSpPr>
        <p:spPr>
          <a:xfrm>
            <a:off x="2189083" y="2910007"/>
            <a:ext cx="10252234" cy="708779"/>
          </a:xfrm>
          <a:prstGeom prst="rect">
            <a:avLst/>
          </a:prstGeom>
          <a:noFill/>
          <a:ln/>
        </p:spPr>
        <p:txBody>
          <a:bodyPr wrap="none" lIns="0" tIns="0" rIns="0" bIns="0" rtlCol="0" anchor="t"/>
          <a:lstStyle/>
          <a:p>
            <a:pPr marL="0" indent="0" algn="ctr">
              <a:lnSpc>
                <a:spcPts val="5550"/>
              </a:lnSpc>
              <a:buNone/>
            </a:pPr>
            <a:r>
              <a:rPr lang="en-US" sz="4450" b="1" dirty="0">
                <a:solidFill>
                  <a:srgbClr val="F44444"/>
                </a:solidFill>
                <a:latin typeface="Playfair Display Bold" pitchFamily="34" charset="0"/>
                <a:ea typeface="Playfair Display Bold" pitchFamily="34" charset="-122"/>
                <a:cs typeface="Playfair Display Bold" pitchFamily="34" charset="-120"/>
              </a:rPr>
              <a:t>Persona-Driven</a:t>
            </a:r>
            <a:r>
              <a:rPr lang="en-US" sz="4450" b="1" dirty="0">
                <a:solidFill>
                  <a:srgbClr val="FFFFFF"/>
                </a:solidFill>
                <a:latin typeface="Playfair Display Bold" pitchFamily="34" charset="0"/>
                <a:ea typeface="Playfair Display Bold" pitchFamily="34" charset="-122"/>
                <a:cs typeface="Playfair Display Bold" pitchFamily="34" charset="-120"/>
              </a:rPr>
              <a:t> Document Intelligence</a:t>
            </a:r>
            <a:endParaRPr lang="en-US" sz="4450" dirty="0"/>
          </a:p>
        </p:txBody>
      </p:sp>
      <p:sp>
        <p:nvSpPr>
          <p:cNvPr id="5" name="Text 2"/>
          <p:cNvSpPr/>
          <p:nvPr/>
        </p:nvSpPr>
        <p:spPr>
          <a:xfrm>
            <a:off x="2716292" y="3958947"/>
            <a:ext cx="9197697" cy="566976"/>
          </a:xfrm>
          <a:prstGeom prst="rect">
            <a:avLst/>
          </a:prstGeom>
          <a:noFill/>
          <a:ln/>
        </p:spPr>
        <p:txBody>
          <a:bodyPr wrap="none" lIns="0" tIns="0" rIns="0" bIns="0" rtlCol="0" anchor="t"/>
          <a:lstStyle/>
          <a:p>
            <a:pPr marL="0" indent="0" algn="ctr">
              <a:lnSpc>
                <a:spcPts val="4450"/>
              </a:lnSpc>
              <a:buNone/>
            </a:pPr>
            <a:r>
              <a:rPr lang="en-US" sz="3550" b="1" dirty="0">
                <a:solidFill>
                  <a:srgbClr val="FFFFFF"/>
                </a:solidFill>
                <a:latin typeface="Playfair Display Bold" pitchFamily="34" charset="0"/>
                <a:ea typeface="Playfair Display Bold" pitchFamily="34" charset="-122"/>
                <a:cs typeface="Playfair Display Bold" pitchFamily="34" charset="-120"/>
              </a:rPr>
              <a:t>Unlocking Insights from Unstructured PDFs</a:t>
            </a:r>
            <a:endParaRPr lang="en-US" sz="3550" dirty="0"/>
          </a:p>
        </p:txBody>
      </p:sp>
      <p:sp>
        <p:nvSpPr>
          <p:cNvPr id="6" name="Text 3"/>
          <p:cNvSpPr/>
          <p:nvPr/>
        </p:nvSpPr>
        <p:spPr>
          <a:xfrm>
            <a:off x="793790" y="4866084"/>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FFFFFF"/>
                </a:solidFill>
                <a:latin typeface="Open Sans" pitchFamily="34" charset="0"/>
                <a:ea typeface="Open Sans" pitchFamily="34" charset="-122"/>
                <a:cs typeface="Open Sans" pitchFamily="34" charset="-120"/>
              </a:rPr>
              <a:t>Presented at </a:t>
            </a:r>
            <a:r>
              <a:rPr lang="en-US" sz="2200" dirty="0" smtClean="0">
                <a:solidFill>
                  <a:srgbClr val="FFFFFF"/>
                </a:solidFill>
                <a:latin typeface="Open Sans" pitchFamily="34" charset="0"/>
                <a:ea typeface="Open Sans" pitchFamily="34" charset="-122"/>
                <a:cs typeface="Open Sans" pitchFamily="34" charset="-120"/>
              </a:rPr>
              <a:t>the Adobe India Hackathon By Team </a:t>
            </a:r>
            <a:r>
              <a:rPr lang="en-US" sz="2200" dirty="0" err="1" smtClean="0">
                <a:solidFill>
                  <a:srgbClr val="FFFFFF"/>
                </a:solidFill>
                <a:latin typeface="Open Sans" pitchFamily="34" charset="0"/>
                <a:ea typeface="Open Sans" pitchFamily="34" charset="-122"/>
                <a:cs typeface="Open Sans" pitchFamily="34" charset="-120"/>
              </a:rPr>
              <a:t>BinaryBits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57369"/>
            <a:ext cx="8921353" cy="708779"/>
          </a:xfrm>
          <a:prstGeom prst="rect">
            <a:avLst/>
          </a:prstGeom>
          <a:noFill/>
          <a:ln/>
        </p:spPr>
        <p:txBody>
          <a:bodyPr wrap="none" lIns="0" tIns="0" rIns="0" bIns="0" rtlCol="0" anchor="t"/>
          <a:lstStyle/>
          <a:p>
            <a:pPr marL="0" indent="0" algn="l">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Key Takeaways &amp; Future Potential</a:t>
            </a:r>
            <a:endParaRPr lang="en-US" sz="4450" dirty="0"/>
          </a:p>
        </p:txBody>
      </p:sp>
      <p:pic>
        <p:nvPicPr>
          <p:cNvPr id="3" name="Image 0" descr="preencoded.png"/>
          <p:cNvPicPr>
            <a:picLocks noChangeAspect="1"/>
          </p:cNvPicPr>
          <p:nvPr/>
        </p:nvPicPr>
        <p:blipFill>
          <a:blip r:embed="rId3"/>
          <a:stretch>
            <a:fillRect/>
          </a:stretch>
        </p:blipFill>
        <p:spPr>
          <a:xfrm>
            <a:off x="793790" y="2019776"/>
            <a:ext cx="566976" cy="566976"/>
          </a:xfrm>
          <a:prstGeom prst="rect">
            <a:avLst/>
          </a:prstGeom>
        </p:spPr>
      </p:pic>
      <p:sp>
        <p:nvSpPr>
          <p:cNvPr id="4" name="Text 1"/>
          <p:cNvSpPr/>
          <p:nvPr/>
        </p:nvSpPr>
        <p:spPr>
          <a:xfrm>
            <a:off x="793790" y="28702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Smarter PDF Parsing</a:t>
            </a:r>
            <a:endParaRPr lang="en-US" sz="2200" dirty="0"/>
          </a:p>
        </p:txBody>
      </p:sp>
      <p:sp>
        <p:nvSpPr>
          <p:cNvPr id="5" name="Text 2"/>
          <p:cNvSpPr/>
          <p:nvPr/>
        </p:nvSpPr>
        <p:spPr>
          <a:xfrm>
            <a:off x="793790" y="3360658"/>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Moves beyond simple text extraction to intelligent, context-aware document understanding.</a:t>
            </a:r>
            <a:endParaRPr lang="en-US" sz="1750" dirty="0"/>
          </a:p>
        </p:txBody>
      </p:sp>
      <p:pic>
        <p:nvPicPr>
          <p:cNvPr id="6" name="Image 1" descr="preencoded.png"/>
          <p:cNvPicPr>
            <a:picLocks noChangeAspect="1"/>
          </p:cNvPicPr>
          <p:nvPr/>
        </p:nvPicPr>
        <p:blipFill>
          <a:blip r:embed="rId4"/>
          <a:stretch>
            <a:fillRect/>
          </a:stretch>
        </p:blipFill>
        <p:spPr>
          <a:xfrm>
            <a:off x="7456884" y="2019776"/>
            <a:ext cx="566976" cy="566976"/>
          </a:xfrm>
          <a:prstGeom prst="rect">
            <a:avLst/>
          </a:prstGeom>
        </p:spPr>
      </p:pic>
      <p:sp>
        <p:nvSpPr>
          <p:cNvPr id="7" name="Text 3"/>
          <p:cNvSpPr/>
          <p:nvPr/>
        </p:nvSpPr>
        <p:spPr>
          <a:xfrm>
            <a:off x="7456884" y="28702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Hybrid Relevance</a:t>
            </a:r>
            <a:endParaRPr lang="en-US" sz="2200" dirty="0"/>
          </a:p>
        </p:txBody>
      </p:sp>
      <p:sp>
        <p:nvSpPr>
          <p:cNvPr id="8" name="Text 4"/>
          <p:cNvSpPr/>
          <p:nvPr/>
        </p:nvSpPr>
        <p:spPr>
          <a:xfrm>
            <a:off x="7456884" y="3360658"/>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Combines lexical precision with semantic understanding for unmatched search accuracy.</a:t>
            </a:r>
            <a:endParaRPr lang="en-US" sz="1750" dirty="0"/>
          </a:p>
        </p:txBody>
      </p:sp>
      <p:pic>
        <p:nvPicPr>
          <p:cNvPr id="9" name="Image 2" descr="preencoded.png"/>
          <p:cNvPicPr>
            <a:picLocks noChangeAspect="1"/>
          </p:cNvPicPr>
          <p:nvPr/>
        </p:nvPicPr>
        <p:blipFill>
          <a:blip r:embed="rId5"/>
          <a:stretch>
            <a:fillRect/>
          </a:stretch>
        </p:blipFill>
        <p:spPr>
          <a:xfrm>
            <a:off x="793790" y="4540091"/>
            <a:ext cx="566976" cy="566976"/>
          </a:xfrm>
          <a:prstGeom prst="rect">
            <a:avLst/>
          </a:prstGeom>
        </p:spPr>
      </p:pic>
      <p:sp>
        <p:nvSpPr>
          <p:cNvPr id="10" name="Text 5"/>
          <p:cNvSpPr/>
          <p:nvPr/>
        </p:nvSpPr>
        <p:spPr>
          <a:xfrm>
            <a:off x="793790" y="53905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Actionable Insights</a:t>
            </a:r>
            <a:endParaRPr lang="en-US" sz="2200" dirty="0"/>
          </a:p>
        </p:txBody>
      </p:sp>
      <p:sp>
        <p:nvSpPr>
          <p:cNvPr id="11" name="Text 6"/>
          <p:cNvSpPr/>
          <p:nvPr/>
        </p:nvSpPr>
        <p:spPr>
          <a:xfrm>
            <a:off x="793790" y="5880973"/>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Delivers refined, concise answers, directly supporting data-driven decisions.</a:t>
            </a:r>
            <a:endParaRPr lang="en-US" sz="1750" dirty="0"/>
          </a:p>
        </p:txBody>
      </p:sp>
      <p:pic>
        <p:nvPicPr>
          <p:cNvPr id="12" name="Image 3" descr="preencoded.png"/>
          <p:cNvPicPr>
            <a:picLocks noChangeAspect="1"/>
          </p:cNvPicPr>
          <p:nvPr/>
        </p:nvPicPr>
        <p:blipFill>
          <a:blip r:embed="rId6"/>
          <a:stretch>
            <a:fillRect/>
          </a:stretch>
        </p:blipFill>
        <p:spPr>
          <a:xfrm>
            <a:off x="7456884" y="4540091"/>
            <a:ext cx="566976" cy="566976"/>
          </a:xfrm>
          <a:prstGeom prst="rect">
            <a:avLst/>
          </a:prstGeom>
        </p:spPr>
      </p:pic>
      <p:sp>
        <p:nvSpPr>
          <p:cNvPr id="13" name="Text 7"/>
          <p:cNvSpPr/>
          <p:nvPr/>
        </p:nvSpPr>
        <p:spPr>
          <a:xfrm>
            <a:off x="7456884" y="53905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Production Ready</a:t>
            </a:r>
            <a:endParaRPr lang="en-US" sz="2200" dirty="0"/>
          </a:p>
        </p:txBody>
      </p:sp>
      <p:sp>
        <p:nvSpPr>
          <p:cNvPr id="14" name="Text 8"/>
          <p:cNvSpPr/>
          <p:nvPr/>
        </p:nvSpPr>
        <p:spPr>
          <a:xfrm>
            <a:off x="7456884" y="5880973"/>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Designed for integration into production pipelines, supporting various NLP tasks.</a:t>
            </a:r>
            <a:endParaRPr lang="en-US" sz="1750" dirty="0"/>
          </a:p>
        </p:txBody>
      </p:sp>
      <p:sp>
        <p:nvSpPr>
          <p:cNvPr id="15" name="Text 9"/>
          <p:cNvSpPr/>
          <p:nvPr/>
        </p:nvSpPr>
        <p:spPr>
          <a:xfrm>
            <a:off x="1881307" y="6946940"/>
            <a:ext cx="10867787" cy="425291"/>
          </a:xfrm>
          <a:prstGeom prst="rect">
            <a:avLst/>
          </a:prstGeom>
          <a:noFill/>
          <a:ln/>
        </p:spPr>
        <p:txBody>
          <a:bodyPr wrap="none" lIns="0" tIns="0" rIns="0" bIns="0" rtlCol="0" anchor="t"/>
          <a:lstStyle/>
          <a:p>
            <a:pPr marL="0" indent="0" algn="ctr">
              <a:lnSpc>
                <a:spcPts val="3300"/>
              </a:lnSpc>
              <a:buNone/>
            </a:pPr>
            <a:r>
              <a:rPr lang="en-US" sz="2650" b="1" dirty="0">
                <a:solidFill>
                  <a:srgbClr val="101014"/>
                </a:solidFill>
                <a:latin typeface="Playfair Display Bold" pitchFamily="34" charset="0"/>
                <a:ea typeface="Playfair Display Bold" pitchFamily="34" charset="-122"/>
                <a:cs typeface="Playfair Display Bold" pitchFamily="34" charset="-120"/>
              </a:rPr>
              <a:t>Q&amp;A: Let's discuss how this can transform your document workflows!</a:t>
            </a:r>
            <a:endParaRPr lang="en-US" sz="2650" dirty="0"/>
          </a:p>
        </p:txBody>
      </p:sp>
      <p:sp>
        <p:nvSpPr>
          <p:cNvPr id="16" name="Rectangle 15"/>
          <p:cNvSpPr/>
          <p:nvPr/>
        </p:nvSpPr>
        <p:spPr>
          <a:xfrm>
            <a:off x="12472988" y="7572375"/>
            <a:ext cx="2028825" cy="528638"/>
          </a:xfrm>
          <a:prstGeom prst="rect">
            <a:avLst/>
          </a:prstGeom>
          <a:solidFill>
            <a:srgbClr val="F3F3F7"/>
          </a:solidFill>
          <a:ln>
            <a:solidFill>
              <a:srgbClr val="F3F3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2361" y="622578"/>
            <a:ext cx="12642890" cy="707469"/>
          </a:xfrm>
          <a:prstGeom prst="rect">
            <a:avLst/>
          </a:prstGeom>
          <a:noFill/>
          <a:ln/>
        </p:spPr>
        <p:txBody>
          <a:bodyPr wrap="none" lIns="0" tIns="0" rIns="0" bIns="0" rtlCol="0" anchor="t"/>
          <a:lstStyle/>
          <a:p>
            <a:pPr marL="0" indent="0" algn="l">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Agenda: Your Guide to Document Understanding</a:t>
            </a:r>
            <a:endParaRPr lang="en-US" sz="4450" dirty="0"/>
          </a:p>
        </p:txBody>
      </p:sp>
      <p:sp>
        <p:nvSpPr>
          <p:cNvPr id="3" name="Text 1"/>
          <p:cNvSpPr/>
          <p:nvPr/>
        </p:nvSpPr>
        <p:spPr>
          <a:xfrm>
            <a:off x="792361" y="1782842"/>
            <a:ext cx="226338" cy="28289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Playfair Display Light" pitchFamily="34" charset="0"/>
                <a:ea typeface="Playfair Display Light" pitchFamily="34" charset="-122"/>
                <a:cs typeface="Playfair Display Light" pitchFamily="34" charset="-120"/>
              </a:rPr>
              <a:t>01</a:t>
            </a:r>
            <a:endParaRPr lang="en-US" sz="1750" dirty="0"/>
          </a:p>
        </p:txBody>
      </p:sp>
      <p:sp>
        <p:nvSpPr>
          <p:cNvPr id="4" name="Shape 2"/>
          <p:cNvSpPr/>
          <p:nvPr/>
        </p:nvSpPr>
        <p:spPr>
          <a:xfrm>
            <a:off x="792361" y="2137053"/>
            <a:ext cx="4197668" cy="30480"/>
          </a:xfrm>
          <a:prstGeom prst="rect">
            <a:avLst/>
          </a:prstGeom>
          <a:solidFill>
            <a:srgbClr val="101014"/>
          </a:solidFill>
          <a:ln/>
        </p:spPr>
      </p:sp>
      <p:sp>
        <p:nvSpPr>
          <p:cNvPr id="5" name="Text 3"/>
          <p:cNvSpPr/>
          <p:nvPr/>
        </p:nvSpPr>
        <p:spPr>
          <a:xfrm>
            <a:off x="792361" y="2311122"/>
            <a:ext cx="3170992" cy="353735"/>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Introduction &amp; Problem</a:t>
            </a:r>
            <a:endParaRPr lang="en-US" sz="2200" dirty="0"/>
          </a:p>
        </p:txBody>
      </p:sp>
      <p:sp>
        <p:nvSpPr>
          <p:cNvPr id="6" name="Text 4"/>
          <p:cNvSpPr/>
          <p:nvPr/>
        </p:nvSpPr>
        <p:spPr>
          <a:xfrm>
            <a:off x="792361" y="2800588"/>
            <a:ext cx="4197668" cy="724614"/>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Why traditional PDF parsing falls short for context-rich queries.</a:t>
            </a:r>
            <a:endParaRPr lang="en-US" sz="1750" dirty="0"/>
          </a:p>
        </p:txBody>
      </p:sp>
      <p:sp>
        <p:nvSpPr>
          <p:cNvPr id="7" name="Text 5"/>
          <p:cNvSpPr/>
          <p:nvPr/>
        </p:nvSpPr>
        <p:spPr>
          <a:xfrm>
            <a:off x="5216366" y="1782842"/>
            <a:ext cx="226338" cy="28289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Playfair Display Light" pitchFamily="34" charset="0"/>
                <a:ea typeface="Playfair Display Light" pitchFamily="34" charset="-122"/>
                <a:cs typeface="Playfair Display Light" pitchFamily="34" charset="-120"/>
              </a:rPr>
              <a:t>02</a:t>
            </a:r>
            <a:endParaRPr lang="en-US" sz="1750" dirty="0"/>
          </a:p>
        </p:txBody>
      </p:sp>
      <p:sp>
        <p:nvSpPr>
          <p:cNvPr id="8" name="Shape 6"/>
          <p:cNvSpPr/>
          <p:nvPr/>
        </p:nvSpPr>
        <p:spPr>
          <a:xfrm>
            <a:off x="5216366" y="2137053"/>
            <a:ext cx="4197668" cy="30480"/>
          </a:xfrm>
          <a:prstGeom prst="rect">
            <a:avLst/>
          </a:prstGeom>
          <a:solidFill>
            <a:srgbClr val="101014"/>
          </a:solidFill>
          <a:ln/>
        </p:spPr>
      </p:sp>
      <p:sp>
        <p:nvSpPr>
          <p:cNvPr id="9" name="Text 7"/>
          <p:cNvSpPr/>
          <p:nvPr/>
        </p:nvSpPr>
        <p:spPr>
          <a:xfrm>
            <a:off x="5216366" y="2311122"/>
            <a:ext cx="3049667" cy="353735"/>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PDF Outline Extraction</a:t>
            </a:r>
            <a:endParaRPr lang="en-US" sz="2200" dirty="0"/>
          </a:p>
        </p:txBody>
      </p:sp>
      <p:sp>
        <p:nvSpPr>
          <p:cNvPr id="10" name="Text 8"/>
          <p:cNvSpPr/>
          <p:nvPr/>
        </p:nvSpPr>
        <p:spPr>
          <a:xfrm>
            <a:off x="5216366" y="2800588"/>
            <a:ext cx="4197668" cy="724614"/>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Hierarchical analysis of document structure.</a:t>
            </a:r>
            <a:endParaRPr lang="en-US" sz="1750" dirty="0"/>
          </a:p>
        </p:txBody>
      </p:sp>
      <p:sp>
        <p:nvSpPr>
          <p:cNvPr id="11" name="Text 9"/>
          <p:cNvSpPr/>
          <p:nvPr/>
        </p:nvSpPr>
        <p:spPr>
          <a:xfrm>
            <a:off x="9640372" y="1782842"/>
            <a:ext cx="226338" cy="28289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Playfair Display Light" pitchFamily="34" charset="0"/>
                <a:ea typeface="Playfair Display Light" pitchFamily="34" charset="-122"/>
                <a:cs typeface="Playfair Display Light" pitchFamily="34" charset="-120"/>
              </a:rPr>
              <a:t>03</a:t>
            </a:r>
            <a:endParaRPr lang="en-US" sz="1750" dirty="0"/>
          </a:p>
        </p:txBody>
      </p:sp>
      <p:sp>
        <p:nvSpPr>
          <p:cNvPr id="12" name="Shape 10"/>
          <p:cNvSpPr/>
          <p:nvPr/>
        </p:nvSpPr>
        <p:spPr>
          <a:xfrm>
            <a:off x="9640372" y="2137053"/>
            <a:ext cx="4197668" cy="30480"/>
          </a:xfrm>
          <a:prstGeom prst="rect">
            <a:avLst/>
          </a:prstGeom>
          <a:solidFill>
            <a:srgbClr val="101014"/>
          </a:solidFill>
          <a:ln/>
        </p:spPr>
      </p:sp>
      <p:sp>
        <p:nvSpPr>
          <p:cNvPr id="13" name="Text 11"/>
          <p:cNvSpPr/>
          <p:nvPr/>
        </p:nvSpPr>
        <p:spPr>
          <a:xfrm>
            <a:off x="9640372" y="2311122"/>
            <a:ext cx="2829997" cy="353735"/>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Document Sectioning</a:t>
            </a:r>
            <a:endParaRPr lang="en-US" sz="2200" dirty="0"/>
          </a:p>
        </p:txBody>
      </p:sp>
      <p:sp>
        <p:nvSpPr>
          <p:cNvPr id="14" name="Text 12"/>
          <p:cNvSpPr/>
          <p:nvPr/>
        </p:nvSpPr>
        <p:spPr>
          <a:xfrm>
            <a:off x="9640372" y="2800588"/>
            <a:ext cx="4197668" cy="724614"/>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Breaking down PDFs into logical content blocks.</a:t>
            </a:r>
            <a:endParaRPr lang="en-US" sz="1750" dirty="0"/>
          </a:p>
        </p:txBody>
      </p:sp>
      <p:sp>
        <p:nvSpPr>
          <p:cNvPr id="15" name="Text 13"/>
          <p:cNvSpPr/>
          <p:nvPr/>
        </p:nvSpPr>
        <p:spPr>
          <a:xfrm>
            <a:off x="792361" y="3921323"/>
            <a:ext cx="226338" cy="28289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Playfair Display Light" pitchFamily="34" charset="0"/>
                <a:ea typeface="Playfair Display Light" pitchFamily="34" charset="-122"/>
                <a:cs typeface="Playfair Display Light" pitchFamily="34" charset="-120"/>
              </a:rPr>
              <a:t>04</a:t>
            </a:r>
            <a:endParaRPr lang="en-US" sz="1750" dirty="0"/>
          </a:p>
        </p:txBody>
      </p:sp>
      <p:sp>
        <p:nvSpPr>
          <p:cNvPr id="16" name="Shape 14"/>
          <p:cNvSpPr/>
          <p:nvPr/>
        </p:nvSpPr>
        <p:spPr>
          <a:xfrm>
            <a:off x="792361" y="4275534"/>
            <a:ext cx="4197668" cy="30480"/>
          </a:xfrm>
          <a:prstGeom prst="rect">
            <a:avLst/>
          </a:prstGeom>
          <a:solidFill>
            <a:srgbClr val="101014"/>
          </a:solidFill>
          <a:ln/>
        </p:spPr>
      </p:sp>
      <p:sp>
        <p:nvSpPr>
          <p:cNvPr id="17" name="Text 15"/>
          <p:cNvSpPr/>
          <p:nvPr/>
        </p:nvSpPr>
        <p:spPr>
          <a:xfrm>
            <a:off x="792361" y="4449604"/>
            <a:ext cx="2829997" cy="353735"/>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Hybrid Ranking</a:t>
            </a:r>
            <a:endParaRPr lang="en-US" sz="2200" dirty="0"/>
          </a:p>
        </p:txBody>
      </p:sp>
      <p:sp>
        <p:nvSpPr>
          <p:cNvPr id="18" name="Text 16"/>
          <p:cNvSpPr/>
          <p:nvPr/>
        </p:nvSpPr>
        <p:spPr>
          <a:xfrm>
            <a:off x="792361" y="4939070"/>
            <a:ext cx="4197668" cy="724614"/>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Combining semantic and lexical relevance for superior results.</a:t>
            </a:r>
            <a:endParaRPr lang="en-US" sz="1750" dirty="0"/>
          </a:p>
        </p:txBody>
      </p:sp>
      <p:sp>
        <p:nvSpPr>
          <p:cNvPr id="19" name="Text 17"/>
          <p:cNvSpPr/>
          <p:nvPr/>
        </p:nvSpPr>
        <p:spPr>
          <a:xfrm>
            <a:off x="5216366" y="3921323"/>
            <a:ext cx="226338" cy="28289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Playfair Display Light" pitchFamily="34" charset="0"/>
                <a:ea typeface="Playfair Display Light" pitchFamily="34" charset="-122"/>
                <a:cs typeface="Playfair Display Light" pitchFamily="34" charset="-120"/>
              </a:rPr>
              <a:t>05</a:t>
            </a:r>
            <a:endParaRPr lang="en-US" sz="1750" dirty="0"/>
          </a:p>
        </p:txBody>
      </p:sp>
      <p:sp>
        <p:nvSpPr>
          <p:cNvPr id="20" name="Shape 18"/>
          <p:cNvSpPr/>
          <p:nvPr/>
        </p:nvSpPr>
        <p:spPr>
          <a:xfrm>
            <a:off x="5216366" y="4275534"/>
            <a:ext cx="4197668" cy="30480"/>
          </a:xfrm>
          <a:prstGeom prst="rect">
            <a:avLst/>
          </a:prstGeom>
          <a:solidFill>
            <a:srgbClr val="101014"/>
          </a:solidFill>
          <a:ln/>
        </p:spPr>
      </p:sp>
      <p:sp>
        <p:nvSpPr>
          <p:cNvPr id="21" name="Text 19"/>
          <p:cNvSpPr/>
          <p:nvPr/>
        </p:nvSpPr>
        <p:spPr>
          <a:xfrm>
            <a:off x="5216366" y="4449604"/>
            <a:ext cx="2829997" cy="353735"/>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Sub-Section Analysis</a:t>
            </a:r>
            <a:endParaRPr lang="en-US" sz="2200" dirty="0"/>
          </a:p>
        </p:txBody>
      </p:sp>
      <p:sp>
        <p:nvSpPr>
          <p:cNvPr id="22" name="Text 20"/>
          <p:cNvSpPr/>
          <p:nvPr/>
        </p:nvSpPr>
        <p:spPr>
          <a:xfrm>
            <a:off x="5216366" y="4939070"/>
            <a:ext cx="4197668" cy="724614"/>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Extracting the most refined and relevant text snippets.</a:t>
            </a:r>
            <a:endParaRPr lang="en-US" sz="1750" dirty="0"/>
          </a:p>
        </p:txBody>
      </p:sp>
      <p:sp>
        <p:nvSpPr>
          <p:cNvPr id="23" name="Text 21"/>
          <p:cNvSpPr/>
          <p:nvPr/>
        </p:nvSpPr>
        <p:spPr>
          <a:xfrm>
            <a:off x="9640372" y="3921323"/>
            <a:ext cx="226338" cy="28289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Playfair Display Light" pitchFamily="34" charset="0"/>
                <a:ea typeface="Playfair Display Light" pitchFamily="34" charset="-122"/>
                <a:cs typeface="Playfair Display Light" pitchFamily="34" charset="-120"/>
              </a:rPr>
              <a:t>06</a:t>
            </a:r>
            <a:endParaRPr lang="en-US" sz="1750" dirty="0"/>
          </a:p>
        </p:txBody>
      </p:sp>
      <p:sp>
        <p:nvSpPr>
          <p:cNvPr id="24" name="Shape 22"/>
          <p:cNvSpPr/>
          <p:nvPr/>
        </p:nvSpPr>
        <p:spPr>
          <a:xfrm>
            <a:off x="9640372" y="4275534"/>
            <a:ext cx="4197668" cy="30480"/>
          </a:xfrm>
          <a:prstGeom prst="rect">
            <a:avLst/>
          </a:prstGeom>
          <a:solidFill>
            <a:srgbClr val="101014"/>
          </a:solidFill>
          <a:ln/>
        </p:spPr>
      </p:sp>
      <p:sp>
        <p:nvSpPr>
          <p:cNvPr id="25" name="Text 23"/>
          <p:cNvSpPr/>
          <p:nvPr/>
        </p:nvSpPr>
        <p:spPr>
          <a:xfrm>
            <a:off x="9640372" y="4449604"/>
            <a:ext cx="2829997" cy="353735"/>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The Unified Pipeline</a:t>
            </a:r>
            <a:endParaRPr lang="en-US" sz="2200" dirty="0"/>
          </a:p>
        </p:txBody>
      </p:sp>
      <p:sp>
        <p:nvSpPr>
          <p:cNvPr id="26" name="Text 24"/>
          <p:cNvSpPr/>
          <p:nvPr/>
        </p:nvSpPr>
        <p:spPr>
          <a:xfrm>
            <a:off x="9640372" y="4939070"/>
            <a:ext cx="4197668" cy="724614"/>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How all components integrate for powerful insights.</a:t>
            </a:r>
            <a:endParaRPr lang="en-US" sz="1750" dirty="0"/>
          </a:p>
        </p:txBody>
      </p:sp>
      <p:sp>
        <p:nvSpPr>
          <p:cNvPr id="27" name="Text 25"/>
          <p:cNvSpPr/>
          <p:nvPr/>
        </p:nvSpPr>
        <p:spPr>
          <a:xfrm>
            <a:off x="792361" y="6059805"/>
            <a:ext cx="226338" cy="28289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Playfair Display Light" pitchFamily="34" charset="0"/>
                <a:ea typeface="Playfair Display Light" pitchFamily="34" charset="-122"/>
                <a:cs typeface="Playfair Display Light" pitchFamily="34" charset="-120"/>
              </a:rPr>
              <a:t>07</a:t>
            </a:r>
            <a:endParaRPr lang="en-US" sz="1750" dirty="0"/>
          </a:p>
        </p:txBody>
      </p:sp>
      <p:sp>
        <p:nvSpPr>
          <p:cNvPr id="28" name="Shape 26"/>
          <p:cNvSpPr/>
          <p:nvPr/>
        </p:nvSpPr>
        <p:spPr>
          <a:xfrm>
            <a:off x="792361" y="6414016"/>
            <a:ext cx="13045678" cy="30480"/>
          </a:xfrm>
          <a:prstGeom prst="rect">
            <a:avLst/>
          </a:prstGeom>
          <a:solidFill>
            <a:srgbClr val="101014"/>
          </a:solidFill>
          <a:ln/>
        </p:spPr>
      </p:sp>
      <p:sp>
        <p:nvSpPr>
          <p:cNvPr id="29" name="Text 27"/>
          <p:cNvSpPr/>
          <p:nvPr/>
        </p:nvSpPr>
        <p:spPr>
          <a:xfrm>
            <a:off x="792361" y="6588085"/>
            <a:ext cx="2987159" cy="353735"/>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Key Takeaways &amp; Q&amp;A</a:t>
            </a:r>
            <a:endParaRPr lang="en-US" sz="2200" dirty="0"/>
          </a:p>
        </p:txBody>
      </p:sp>
      <p:sp>
        <p:nvSpPr>
          <p:cNvPr id="30" name="Text 28"/>
          <p:cNvSpPr/>
          <p:nvPr/>
        </p:nvSpPr>
        <p:spPr>
          <a:xfrm>
            <a:off x="792361" y="7077551"/>
            <a:ext cx="13045678" cy="362307"/>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Recap of core concepts and future potential.</a:t>
            </a:r>
            <a:endParaRPr lang="en-US" sz="1750" dirty="0"/>
          </a:p>
        </p:txBody>
      </p:sp>
      <p:sp>
        <p:nvSpPr>
          <p:cNvPr id="31" name="Rectangle 30"/>
          <p:cNvSpPr/>
          <p:nvPr/>
        </p:nvSpPr>
        <p:spPr>
          <a:xfrm>
            <a:off x="12573000" y="7439858"/>
            <a:ext cx="1928813" cy="675442"/>
          </a:xfrm>
          <a:prstGeom prst="rect">
            <a:avLst/>
          </a:prstGeom>
          <a:solidFill>
            <a:srgbClr val="F3F3F7"/>
          </a:solidFill>
          <a:ln>
            <a:solidFill>
              <a:srgbClr val="F3F3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186827" y="566976"/>
            <a:ext cx="8256627" cy="644366"/>
          </a:xfrm>
          <a:prstGeom prst="rect">
            <a:avLst/>
          </a:prstGeom>
          <a:noFill/>
          <a:ln/>
        </p:spPr>
        <p:txBody>
          <a:bodyPr wrap="none" lIns="0" tIns="0" rIns="0" bIns="0" rtlCol="0" anchor="t"/>
          <a:lstStyle/>
          <a:p>
            <a:pPr marL="0" indent="0" algn="ctr">
              <a:lnSpc>
                <a:spcPts val="5050"/>
              </a:lnSpc>
              <a:buNone/>
            </a:pPr>
            <a:r>
              <a:rPr lang="en-US" sz="4050" b="1" dirty="0">
                <a:solidFill>
                  <a:srgbClr val="F44444"/>
                </a:solidFill>
                <a:latin typeface="Playfair Display Bold" pitchFamily="34" charset="0"/>
                <a:ea typeface="Playfair Display Bold" pitchFamily="34" charset="-122"/>
                <a:cs typeface="Playfair Display Bold" pitchFamily="34" charset="-120"/>
              </a:rPr>
              <a:t>The Problem</a:t>
            </a:r>
            <a:r>
              <a:rPr lang="en-US" sz="4050" b="1" dirty="0">
                <a:solidFill>
                  <a:srgbClr val="FFFFFF"/>
                </a:solidFill>
                <a:latin typeface="Playfair Display Bold" pitchFamily="34" charset="0"/>
                <a:ea typeface="Playfair Display Bold" pitchFamily="34" charset="-122"/>
                <a:cs typeface="Playfair Display Bold" pitchFamily="34" charset="-120"/>
              </a:rPr>
              <a:t>: Lost in a Sea of PDFs</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3186232"/>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FFFFFF"/>
                </a:solidFill>
                <a:latin typeface="Open Sans" pitchFamily="34" charset="0"/>
                <a:ea typeface="Open Sans" pitchFamily="34" charset="-122"/>
                <a:cs typeface="Open Sans" pitchFamily="34" charset="-120"/>
              </a:rPr>
              <a:t>Unstructured Data:</a:t>
            </a:r>
            <a:r>
              <a:rPr lang="en-US" sz="1600" dirty="0">
                <a:solidFill>
                  <a:srgbClr val="FFFFFF"/>
                </a:solidFill>
                <a:latin typeface="Open Sans" pitchFamily="34" charset="0"/>
                <a:ea typeface="Open Sans" pitchFamily="34" charset="-122"/>
                <a:cs typeface="Open Sans" pitchFamily="34" charset="-120"/>
              </a:rPr>
              <a:t> PDFs are visual, not easily machine-readable for context.</a:t>
            </a:r>
            <a:endParaRPr lang="en-US" sz="1600" dirty="0"/>
          </a:p>
        </p:txBody>
      </p:sp>
      <p:sp>
        <p:nvSpPr>
          <p:cNvPr id="5" name="Text 2"/>
          <p:cNvSpPr/>
          <p:nvPr/>
        </p:nvSpPr>
        <p:spPr>
          <a:xfrm>
            <a:off x="7574280" y="3918228"/>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FFFFFF"/>
                </a:solidFill>
                <a:latin typeface="Open Sans" pitchFamily="34" charset="0"/>
                <a:ea typeface="Open Sans" pitchFamily="34" charset="-122"/>
                <a:cs typeface="Open Sans" pitchFamily="34" charset="-120"/>
              </a:rPr>
              <a:t>Keyword Blindness:</a:t>
            </a:r>
            <a:r>
              <a:rPr lang="en-US" sz="1600" dirty="0">
                <a:solidFill>
                  <a:srgbClr val="FFFFFF"/>
                </a:solidFill>
                <a:latin typeface="Open Sans" pitchFamily="34" charset="0"/>
                <a:ea typeface="Open Sans" pitchFamily="34" charset="-122"/>
                <a:cs typeface="Open Sans" pitchFamily="34" charset="-120"/>
              </a:rPr>
              <a:t> Simple keyword searches miss nuanced relevance.</a:t>
            </a:r>
            <a:endParaRPr lang="en-US" sz="1600" dirty="0"/>
          </a:p>
        </p:txBody>
      </p:sp>
      <p:sp>
        <p:nvSpPr>
          <p:cNvPr id="6" name="Text 3"/>
          <p:cNvSpPr/>
          <p:nvPr/>
        </p:nvSpPr>
        <p:spPr>
          <a:xfrm>
            <a:off x="7574280" y="4650224"/>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FFFFFF"/>
                </a:solidFill>
                <a:latin typeface="Open Sans" pitchFamily="34" charset="0"/>
                <a:ea typeface="Open Sans" pitchFamily="34" charset="-122"/>
                <a:cs typeface="Open Sans" pitchFamily="34" charset="-120"/>
              </a:rPr>
              <a:t>Contextual Gaps:</a:t>
            </a:r>
            <a:r>
              <a:rPr lang="en-US" sz="1600" dirty="0">
                <a:solidFill>
                  <a:srgbClr val="FFFFFF"/>
                </a:solidFill>
                <a:latin typeface="Open Sans" pitchFamily="34" charset="0"/>
                <a:ea typeface="Open Sans" pitchFamily="34" charset="-122"/>
                <a:cs typeface="Open Sans" pitchFamily="34" charset="-120"/>
              </a:rPr>
              <a:t> How do you find what a "Persona" or "Job-to-be-Done" truly means within a document?</a:t>
            </a:r>
            <a:endParaRPr lang="en-US" sz="1600" dirty="0"/>
          </a:p>
        </p:txBody>
      </p:sp>
      <p:sp>
        <p:nvSpPr>
          <p:cNvPr id="7" name="Text 4"/>
          <p:cNvSpPr/>
          <p:nvPr/>
        </p:nvSpPr>
        <p:spPr>
          <a:xfrm>
            <a:off x="7574280" y="5382220"/>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FFFFFF"/>
                </a:solidFill>
                <a:latin typeface="Open Sans" pitchFamily="34" charset="0"/>
                <a:ea typeface="Open Sans" pitchFamily="34" charset="-122"/>
                <a:cs typeface="Open Sans" pitchFamily="34" charset="-120"/>
              </a:rPr>
              <a:t>Scalability:</a:t>
            </a:r>
            <a:r>
              <a:rPr lang="en-US" sz="1600" dirty="0">
                <a:solidFill>
                  <a:srgbClr val="FFFFFF"/>
                </a:solidFill>
                <a:latin typeface="Open Sans" pitchFamily="34" charset="0"/>
                <a:ea typeface="Open Sans" pitchFamily="34" charset="-122"/>
                <a:cs typeface="Open Sans" pitchFamily="34" charset="-120"/>
              </a:rPr>
              <a:t> Manually sifting through hundreds or thousands of documents is impossible.</a:t>
            </a:r>
            <a:endParaRPr lang="en-US" sz="1600" dirty="0"/>
          </a:p>
        </p:txBody>
      </p:sp>
      <p:sp>
        <p:nvSpPr>
          <p:cNvPr id="8" name="Text 5"/>
          <p:cNvSpPr/>
          <p:nvPr/>
        </p:nvSpPr>
        <p:spPr>
          <a:xfrm>
            <a:off x="7574280" y="6114217"/>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FFFFFF"/>
                </a:solidFill>
                <a:latin typeface="Open Sans" pitchFamily="34" charset="0"/>
                <a:ea typeface="Open Sans" pitchFamily="34" charset="-122"/>
                <a:cs typeface="Open Sans" pitchFamily="34" charset="-120"/>
              </a:rPr>
              <a:t>Actionable Insights:</a:t>
            </a:r>
            <a:r>
              <a:rPr lang="en-US" sz="1600" dirty="0">
                <a:solidFill>
                  <a:srgbClr val="FFFFFF"/>
                </a:solidFill>
                <a:latin typeface="Open Sans" pitchFamily="34" charset="0"/>
                <a:ea typeface="Open Sans" pitchFamily="34" charset="-122"/>
                <a:cs typeface="Open Sans" pitchFamily="34" charset="-120"/>
              </a:rPr>
              <a:t> Raw PDF content doesn't directly provide answers to complex queries.</a:t>
            </a:r>
            <a:endParaRPr lang="en-US" sz="1600" dirty="0"/>
          </a:p>
        </p:txBody>
      </p:sp>
      <p:sp>
        <p:nvSpPr>
          <p:cNvPr id="9" name="Rectangle 8"/>
          <p:cNvSpPr/>
          <p:nvPr/>
        </p:nvSpPr>
        <p:spPr>
          <a:xfrm>
            <a:off x="12601575" y="7280196"/>
            <a:ext cx="1900238" cy="814387"/>
          </a:xfrm>
          <a:prstGeom prst="rect">
            <a:avLst/>
          </a:prstGeom>
          <a:solidFill>
            <a:srgbClr val="101014"/>
          </a:solidFill>
          <a:ln>
            <a:solidFill>
              <a:srgbClr val="1010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311825"/>
            <a:ext cx="4778812" cy="354330"/>
          </a:xfrm>
          <a:prstGeom prst="rect">
            <a:avLst/>
          </a:prstGeom>
          <a:noFill/>
          <a:ln/>
        </p:spPr>
        <p:txBody>
          <a:bodyPr wrap="none" lIns="0" tIns="0" rIns="0" bIns="0" rtlCol="0" anchor="t"/>
          <a:lstStyle/>
          <a:p>
            <a:pPr marL="0" indent="0" algn="l">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Component 1: PDF Outline Extractor</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39393C"/>
                </a:solidFill>
                <a:latin typeface="Open Sans" pitchFamily="34" charset="0"/>
                <a:ea typeface="Open Sans" pitchFamily="34" charset="-122"/>
                <a:cs typeface="Open Sans" pitchFamily="34" charset="-120"/>
              </a:rPr>
              <a:t>The </a:t>
            </a:r>
            <a:r>
              <a:rPr lang="en-US" sz="850" b="1" dirty="0">
                <a:solidFill>
                  <a:srgbClr val="39393C"/>
                </a:solidFill>
                <a:latin typeface="Open Sans" pitchFamily="34" charset="0"/>
                <a:ea typeface="Open Sans" pitchFamily="34" charset="-122"/>
                <a:cs typeface="Open Sans" pitchFamily="34" charset="-120"/>
              </a:rPr>
              <a:t>PDFOutlineExtractor</a:t>
            </a:r>
            <a:r>
              <a:rPr lang="en-US" sz="850" dirty="0">
                <a:solidFill>
                  <a:srgbClr val="39393C"/>
                </a:solidFill>
                <a:latin typeface="Open Sans" pitchFamily="34" charset="0"/>
                <a:ea typeface="Open Sans" pitchFamily="34" charset="-122"/>
                <a:cs typeface="Open Sans" pitchFamily="34" charset="-120"/>
              </a:rPr>
              <a:t> uses a multi-pass structural analysis to accurately identify headings and build a hierarchical outline.</a:t>
            </a:r>
            <a:endParaRPr lang="en-US" sz="850" dirty="0"/>
          </a:p>
        </p:txBody>
      </p:sp>
      <p:pic>
        <p:nvPicPr>
          <p:cNvPr id="4" name="Image 0" descr="preencoded.png"/>
          <p:cNvPicPr>
            <a:picLocks noChangeAspect="1"/>
          </p:cNvPicPr>
          <p:nvPr/>
        </p:nvPicPr>
        <p:blipFill>
          <a:blip r:embed="rId3"/>
          <a:stretch>
            <a:fillRect/>
          </a:stretch>
        </p:blipFill>
        <p:spPr>
          <a:xfrm>
            <a:off x="396835" y="1329452"/>
            <a:ext cx="6780014" cy="6780014"/>
          </a:xfrm>
          <a:prstGeom prst="rect">
            <a:avLst/>
          </a:prstGeom>
        </p:spPr>
      </p:pic>
      <p:sp>
        <p:nvSpPr>
          <p:cNvPr id="5" name="Text 2"/>
          <p:cNvSpPr/>
          <p:nvPr/>
        </p:nvSpPr>
        <p:spPr>
          <a:xfrm>
            <a:off x="396835" y="8236982"/>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101014"/>
                </a:solidFill>
                <a:latin typeface="Playfair Display Bold" pitchFamily="34" charset="0"/>
                <a:ea typeface="Playfair Display Bold" pitchFamily="34" charset="-122"/>
                <a:cs typeface="Playfair Display Bold" pitchFamily="34" charset="-120"/>
              </a:rPr>
              <a:t>Key Steps:</a:t>
            </a:r>
            <a:endParaRPr lang="en-US" sz="1100" dirty="0"/>
          </a:p>
        </p:txBody>
      </p:sp>
      <p:sp>
        <p:nvSpPr>
          <p:cNvPr id="6" name="Text 3"/>
          <p:cNvSpPr/>
          <p:nvPr/>
        </p:nvSpPr>
        <p:spPr>
          <a:xfrm>
            <a:off x="396835" y="8527494"/>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39393C"/>
                </a:solidFill>
                <a:latin typeface="Open Sans" pitchFamily="34" charset="0"/>
                <a:ea typeface="Open Sans" pitchFamily="34" charset="-122"/>
                <a:cs typeface="Open Sans" pitchFamily="34" charset="-120"/>
              </a:rPr>
              <a:t>Text Block Reconstruction:</a:t>
            </a:r>
            <a:r>
              <a:rPr lang="en-US" sz="850" dirty="0">
                <a:solidFill>
                  <a:srgbClr val="39393C"/>
                </a:solidFill>
                <a:latin typeface="Open Sans" pitchFamily="34" charset="0"/>
                <a:ea typeface="Open Sans" pitchFamily="34" charset="-122"/>
                <a:cs typeface="Open Sans" pitchFamily="34" charset="-120"/>
              </a:rPr>
              <a:t> Identifies individual text blocks with associated styles (font size, bolding).</a:t>
            </a:r>
            <a:endParaRPr lang="en-US" sz="850" dirty="0"/>
          </a:p>
        </p:txBody>
      </p:sp>
      <p:sp>
        <p:nvSpPr>
          <p:cNvPr id="7" name="Text 4"/>
          <p:cNvSpPr/>
          <p:nvPr/>
        </p:nvSpPr>
        <p:spPr>
          <a:xfrm>
            <a:off x="396835" y="8748593"/>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39393C"/>
                </a:solidFill>
                <a:latin typeface="Open Sans" pitchFamily="34" charset="0"/>
                <a:ea typeface="Open Sans" pitchFamily="34" charset="-122"/>
                <a:cs typeface="Open Sans" pitchFamily="34" charset="-120"/>
              </a:rPr>
              <a:t>Body Style Detection:</a:t>
            </a:r>
            <a:r>
              <a:rPr lang="en-US" sz="850" dirty="0">
                <a:solidFill>
                  <a:srgbClr val="39393C"/>
                </a:solidFill>
                <a:latin typeface="Open Sans" pitchFamily="34" charset="0"/>
                <a:ea typeface="Open Sans" pitchFamily="34" charset="-122"/>
                <a:cs typeface="Open Sans" pitchFamily="34" charset="-120"/>
              </a:rPr>
              <a:t> Determines the dominant body text style to differentiate content from headings.</a:t>
            </a:r>
            <a:endParaRPr lang="en-US" sz="850" dirty="0"/>
          </a:p>
        </p:txBody>
      </p:sp>
      <p:sp>
        <p:nvSpPr>
          <p:cNvPr id="8" name="Text 5"/>
          <p:cNvSpPr/>
          <p:nvPr/>
        </p:nvSpPr>
        <p:spPr>
          <a:xfrm>
            <a:off x="396835" y="8969693"/>
            <a:ext cx="6780014" cy="362903"/>
          </a:xfrm>
          <a:prstGeom prst="rect">
            <a:avLst/>
          </a:prstGeom>
          <a:noFill/>
          <a:ln/>
        </p:spPr>
        <p:txBody>
          <a:bodyPr wrap="square" lIns="0" tIns="0" rIns="0" bIns="0" rtlCol="0" anchor="t"/>
          <a:lstStyle/>
          <a:p>
            <a:pPr marL="342900" indent="-342900" algn="l">
              <a:lnSpc>
                <a:spcPts val="1400"/>
              </a:lnSpc>
              <a:buSzPct val="100000"/>
              <a:buChar char="•"/>
            </a:pPr>
            <a:r>
              <a:rPr lang="en-US" sz="850" b="1" dirty="0">
                <a:solidFill>
                  <a:srgbClr val="39393C"/>
                </a:solidFill>
                <a:latin typeface="Open Sans" pitchFamily="34" charset="0"/>
                <a:ea typeface="Open Sans" pitchFamily="34" charset="-122"/>
                <a:cs typeface="Open Sans" pitchFamily="34" charset="-120"/>
              </a:rPr>
              <a:t>Heuristic-Based Heading Detection:</a:t>
            </a:r>
            <a:r>
              <a:rPr lang="en-US" sz="850" dirty="0">
                <a:solidFill>
                  <a:srgbClr val="39393C"/>
                </a:solidFill>
                <a:latin typeface="Open Sans" pitchFamily="34" charset="0"/>
                <a:ea typeface="Open Sans" pitchFamily="34" charset="-122"/>
                <a:cs typeface="Open Sans" pitchFamily="34" charset="-120"/>
              </a:rPr>
              <a:t> Prioritizes larger, bolded text, and analyzes numbering patterns (e.g., 1.1, 1.1.1) to infer hierarchy (H1, H2, H3, H4).</a:t>
            </a:r>
            <a:endParaRPr lang="en-US" sz="850" dirty="0"/>
          </a:p>
        </p:txBody>
      </p:sp>
      <p:sp>
        <p:nvSpPr>
          <p:cNvPr id="9" name="Text 6"/>
          <p:cNvSpPr/>
          <p:nvPr/>
        </p:nvSpPr>
        <p:spPr>
          <a:xfrm>
            <a:off x="396835" y="9372243"/>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850" b="1" dirty="0">
                <a:solidFill>
                  <a:srgbClr val="39393C"/>
                </a:solidFill>
                <a:latin typeface="Open Sans" pitchFamily="34" charset="0"/>
                <a:ea typeface="Open Sans" pitchFamily="34" charset="-122"/>
                <a:cs typeface="Open Sans" pitchFamily="34" charset="-120"/>
              </a:rPr>
              <a:t>Metadata Check:</a:t>
            </a:r>
            <a:r>
              <a:rPr lang="en-US" sz="850" dirty="0">
                <a:solidFill>
                  <a:srgbClr val="39393C"/>
                </a:solidFill>
                <a:latin typeface="Open Sans" pitchFamily="34" charset="0"/>
                <a:ea typeface="Open Sans" pitchFamily="34" charset="-122"/>
                <a:cs typeface="Open Sans" pitchFamily="34" charset="-120"/>
              </a:rPr>
              <a:t> Leverages existing PDF Table of Contents (ToC) or metadata titles if available.</a:t>
            </a:r>
            <a:endParaRPr lang="en-US" sz="850" dirty="0"/>
          </a:p>
        </p:txBody>
      </p:sp>
      <p:sp>
        <p:nvSpPr>
          <p:cNvPr id="10" name="Shape 7"/>
          <p:cNvSpPr/>
          <p:nvPr/>
        </p:nvSpPr>
        <p:spPr>
          <a:xfrm>
            <a:off x="7461171" y="1329452"/>
            <a:ext cx="6780014" cy="729139"/>
          </a:xfrm>
          <a:prstGeom prst="roundRect">
            <a:avLst>
              <a:gd name="adj" fmla="val 2333"/>
            </a:avLst>
          </a:prstGeom>
          <a:solidFill>
            <a:srgbClr val="F3F3F7"/>
          </a:solidFill>
          <a:ln w="15240">
            <a:solidFill>
              <a:srgbClr val="C6C6D2"/>
            </a:solidFill>
            <a:prstDash val="solid"/>
          </a:ln>
        </p:spPr>
      </p:sp>
      <p:sp>
        <p:nvSpPr>
          <p:cNvPr id="11" name="Shape 8"/>
          <p:cNvSpPr/>
          <p:nvPr/>
        </p:nvSpPr>
        <p:spPr>
          <a:xfrm>
            <a:off x="7476411" y="1344692"/>
            <a:ext cx="453628" cy="698659"/>
          </a:xfrm>
          <a:prstGeom prst="rect">
            <a:avLst/>
          </a:prstGeom>
          <a:solidFill>
            <a:srgbClr val="E0E0EC"/>
          </a:solidFill>
          <a:ln/>
        </p:spPr>
      </p:sp>
      <p:sp>
        <p:nvSpPr>
          <p:cNvPr id="12" name="Text 9"/>
          <p:cNvSpPr/>
          <p:nvPr/>
        </p:nvSpPr>
        <p:spPr>
          <a:xfrm>
            <a:off x="7618214" y="1587698"/>
            <a:ext cx="170021" cy="212646"/>
          </a:xfrm>
          <a:prstGeom prst="rect">
            <a:avLst/>
          </a:prstGeom>
          <a:noFill/>
          <a:ln/>
        </p:spPr>
        <p:txBody>
          <a:bodyPr wrap="none" lIns="0" tIns="0" rIns="0" bIns="0" rtlCol="0" anchor="t"/>
          <a:lstStyle/>
          <a:p>
            <a:pPr marL="0" indent="0" algn="l">
              <a:lnSpc>
                <a:spcPts val="1300"/>
              </a:lnSpc>
              <a:buNone/>
            </a:pPr>
            <a:r>
              <a:rPr lang="en-US" sz="1300" b="1" dirty="0">
                <a:solidFill>
                  <a:srgbClr val="39393C"/>
                </a:solidFill>
                <a:latin typeface="Playfair Display Bold" pitchFamily="34" charset="0"/>
                <a:ea typeface="Playfair Display Bold" pitchFamily="34" charset="-122"/>
                <a:cs typeface="Playfair Display Bold" pitchFamily="34" charset="-120"/>
              </a:rPr>
              <a:t>1</a:t>
            </a:r>
            <a:endParaRPr lang="en-US" sz="1300" dirty="0"/>
          </a:p>
        </p:txBody>
      </p:sp>
      <p:sp>
        <p:nvSpPr>
          <p:cNvPr id="13" name="Text 10"/>
          <p:cNvSpPr/>
          <p:nvPr/>
        </p:nvSpPr>
        <p:spPr>
          <a:xfrm>
            <a:off x="8043386" y="1458039"/>
            <a:ext cx="1514356" cy="177165"/>
          </a:xfrm>
          <a:prstGeom prst="rect">
            <a:avLst/>
          </a:prstGeom>
          <a:noFill/>
          <a:ln/>
        </p:spPr>
        <p:txBody>
          <a:bodyPr wrap="none" lIns="0" tIns="0" rIns="0" bIns="0" rtlCol="0" anchor="t"/>
          <a:lstStyle/>
          <a:p>
            <a:pPr marL="0" indent="0" algn="l">
              <a:lnSpc>
                <a:spcPts val="1350"/>
              </a:lnSpc>
              <a:buNone/>
            </a:pPr>
            <a:r>
              <a:rPr lang="en-US" sz="1100" b="1" dirty="0">
                <a:solidFill>
                  <a:srgbClr val="39393C"/>
                </a:solidFill>
                <a:latin typeface="Playfair Display Bold" pitchFamily="34" charset="0"/>
                <a:ea typeface="Playfair Display Bold" pitchFamily="34" charset="-122"/>
                <a:cs typeface="Playfair Display Bold" pitchFamily="34" charset="-120"/>
              </a:rPr>
              <a:t>Robust Title Extraction</a:t>
            </a:r>
            <a:endParaRPr lang="en-US" sz="1100" dirty="0"/>
          </a:p>
        </p:txBody>
      </p:sp>
      <p:sp>
        <p:nvSpPr>
          <p:cNvPr id="14" name="Text 11"/>
          <p:cNvSpPr/>
          <p:nvPr/>
        </p:nvSpPr>
        <p:spPr>
          <a:xfrm>
            <a:off x="8043386" y="1748552"/>
            <a:ext cx="6182558" cy="181451"/>
          </a:xfrm>
          <a:prstGeom prst="rect">
            <a:avLst/>
          </a:prstGeom>
          <a:noFill/>
          <a:ln/>
        </p:spPr>
        <p:txBody>
          <a:bodyPr wrap="none" lIns="0" tIns="0" rIns="0" bIns="0" rtlCol="0" anchor="t"/>
          <a:lstStyle/>
          <a:p>
            <a:pPr marL="0" indent="0" algn="l">
              <a:lnSpc>
                <a:spcPts val="1400"/>
              </a:lnSpc>
              <a:buNone/>
            </a:pPr>
            <a:r>
              <a:rPr lang="en-US" sz="850" dirty="0">
                <a:solidFill>
                  <a:srgbClr val="39393C"/>
                </a:solidFill>
                <a:latin typeface="Open Sans" pitchFamily="34" charset="0"/>
                <a:ea typeface="Open Sans" pitchFamily="34" charset="-122"/>
                <a:cs typeface="Open Sans" pitchFamily="34" charset="-120"/>
              </a:rPr>
              <a:t>Goes beyond metadata, analyzing font sizes on the first page to find the most prominent text.</a:t>
            </a:r>
            <a:endParaRPr lang="en-US" sz="850" dirty="0"/>
          </a:p>
        </p:txBody>
      </p:sp>
      <p:sp>
        <p:nvSpPr>
          <p:cNvPr id="15" name="Shape 12"/>
          <p:cNvSpPr/>
          <p:nvPr/>
        </p:nvSpPr>
        <p:spPr>
          <a:xfrm>
            <a:off x="7461171" y="2171938"/>
            <a:ext cx="6780014" cy="729139"/>
          </a:xfrm>
          <a:prstGeom prst="roundRect">
            <a:avLst>
              <a:gd name="adj" fmla="val 2333"/>
            </a:avLst>
          </a:prstGeom>
          <a:solidFill>
            <a:srgbClr val="F3F3F7"/>
          </a:solidFill>
          <a:ln w="15240">
            <a:solidFill>
              <a:srgbClr val="C6C6D2"/>
            </a:solidFill>
            <a:prstDash val="solid"/>
          </a:ln>
        </p:spPr>
      </p:sp>
      <p:sp>
        <p:nvSpPr>
          <p:cNvPr id="16" name="Shape 13"/>
          <p:cNvSpPr/>
          <p:nvPr/>
        </p:nvSpPr>
        <p:spPr>
          <a:xfrm>
            <a:off x="7476411" y="2187178"/>
            <a:ext cx="453628" cy="698659"/>
          </a:xfrm>
          <a:prstGeom prst="rect">
            <a:avLst/>
          </a:prstGeom>
          <a:solidFill>
            <a:srgbClr val="E0E0EC"/>
          </a:solidFill>
          <a:ln/>
        </p:spPr>
      </p:sp>
      <p:sp>
        <p:nvSpPr>
          <p:cNvPr id="17" name="Text 14"/>
          <p:cNvSpPr/>
          <p:nvPr/>
        </p:nvSpPr>
        <p:spPr>
          <a:xfrm>
            <a:off x="7618214" y="2430185"/>
            <a:ext cx="170021" cy="212646"/>
          </a:xfrm>
          <a:prstGeom prst="rect">
            <a:avLst/>
          </a:prstGeom>
          <a:noFill/>
          <a:ln/>
        </p:spPr>
        <p:txBody>
          <a:bodyPr wrap="none" lIns="0" tIns="0" rIns="0" bIns="0" rtlCol="0" anchor="t"/>
          <a:lstStyle/>
          <a:p>
            <a:pPr marL="0" indent="0" algn="l">
              <a:lnSpc>
                <a:spcPts val="1300"/>
              </a:lnSpc>
              <a:buNone/>
            </a:pPr>
            <a:r>
              <a:rPr lang="en-US" sz="1300" b="1" dirty="0">
                <a:solidFill>
                  <a:srgbClr val="39393C"/>
                </a:solidFill>
                <a:latin typeface="Playfair Display Bold" pitchFamily="34" charset="0"/>
                <a:ea typeface="Playfair Display Bold" pitchFamily="34" charset="-122"/>
                <a:cs typeface="Playfair Display Bold" pitchFamily="34" charset="-120"/>
              </a:rPr>
              <a:t>2</a:t>
            </a:r>
            <a:endParaRPr lang="en-US" sz="1300" dirty="0"/>
          </a:p>
        </p:txBody>
      </p:sp>
      <p:sp>
        <p:nvSpPr>
          <p:cNvPr id="18" name="Text 15"/>
          <p:cNvSpPr/>
          <p:nvPr/>
        </p:nvSpPr>
        <p:spPr>
          <a:xfrm>
            <a:off x="8043386" y="2300526"/>
            <a:ext cx="1693902" cy="177165"/>
          </a:xfrm>
          <a:prstGeom prst="rect">
            <a:avLst/>
          </a:prstGeom>
          <a:noFill/>
          <a:ln/>
        </p:spPr>
        <p:txBody>
          <a:bodyPr wrap="none" lIns="0" tIns="0" rIns="0" bIns="0" rtlCol="0" anchor="t"/>
          <a:lstStyle/>
          <a:p>
            <a:pPr marL="0" indent="0" algn="l">
              <a:lnSpc>
                <a:spcPts val="1350"/>
              </a:lnSpc>
              <a:buNone/>
            </a:pPr>
            <a:r>
              <a:rPr lang="en-US" sz="1100" b="1" dirty="0">
                <a:solidFill>
                  <a:srgbClr val="39393C"/>
                </a:solidFill>
                <a:latin typeface="Playfair Display Bold" pitchFamily="34" charset="0"/>
                <a:ea typeface="Playfair Display Bold" pitchFamily="34" charset="-122"/>
                <a:cs typeface="Playfair Display Bold" pitchFamily="34" charset="-120"/>
              </a:rPr>
              <a:t>Handles Complex Layouts</a:t>
            </a:r>
            <a:endParaRPr lang="en-US" sz="1100" dirty="0"/>
          </a:p>
        </p:txBody>
      </p:sp>
      <p:sp>
        <p:nvSpPr>
          <p:cNvPr id="19" name="Text 16"/>
          <p:cNvSpPr/>
          <p:nvPr/>
        </p:nvSpPr>
        <p:spPr>
          <a:xfrm>
            <a:off x="8043386" y="2591038"/>
            <a:ext cx="6182558" cy="181451"/>
          </a:xfrm>
          <a:prstGeom prst="rect">
            <a:avLst/>
          </a:prstGeom>
          <a:noFill/>
          <a:ln/>
        </p:spPr>
        <p:txBody>
          <a:bodyPr wrap="none" lIns="0" tIns="0" rIns="0" bIns="0" rtlCol="0" anchor="t"/>
          <a:lstStyle/>
          <a:p>
            <a:pPr marL="0" indent="0" algn="l">
              <a:lnSpc>
                <a:spcPts val="1400"/>
              </a:lnSpc>
              <a:buNone/>
            </a:pPr>
            <a:r>
              <a:rPr lang="en-US" sz="850" dirty="0">
                <a:solidFill>
                  <a:srgbClr val="39393C"/>
                </a:solidFill>
                <a:latin typeface="Open Sans" pitchFamily="34" charset="0"/>
                <a:ea typeface="Open Sans" pitchFamily="34" charset="-122"/>
                <a:cs typeface="Open Sans" pitchFamily="34" charset="-120"/>
              </a:rPr>
              <a:t>Distinguishes headings from regular text even when styles are subtle, crucial for diverse PDF formats.</a:t>
            </a:r>
            <a:endParaRPr lang="en-US" sz="850" dirty="0"/>
          </a:p>
        </p:txBody>
      </p:sp>
      <p:sp>
        <p:nvSpPr>
          <p:cNvPr id="20" name="Shape 17"/>
          <p:cNvSpPr/>
          <p:nvPr/>
        </p:nvSpPr>
        <p:spPr>
          <a:xfrm>
            <a:off x="7461171" y="3014424"/>
            <a:ext cx="6780014" cy="729139"/>
          </a:xfrm>
          <a:prstGeom prst="roundRect">
            <a:avLst>
              <a:gd name="adj" fmla="val 2333"/>
            </a:avLst>
          </a:prstGeom>
          <a:solidFill>
            <a:srgbClr val="F3F3F7"/>
          </a:solidFill>
          <a:ln w="15240">
            <a:solidFill>
              <a:srgbClr val="C6C6D2"/>
            </a:solidFill>
            <a:prstDash val="solid"/>
          </a:ln>
        </p:spPr>
      </p:sp>
      <p:sp>
        <p:nvSpPr>
          <p:cNvPr id="21" name="Shape 18"/>
          <p:cNvSpPr/>
          <p:nvPr/>
        </p:nvSpPr>
        <p:spPr>
          <a:xfrm>
            <a:off x="7476411" y="3029664"/>
            <a:ext cx="453628" cy="698659"/>
          </a:xfrm>
          <a:prstGeom prst="rect">
            <a:avLst/>
          </a:prstGeom>
          <a:solidFill>
            <a:srgbClr val="E0E0EC"/>
          </a:solidFill>
          <a:ln/>
        </p:spPr>
      </p:sp>
      <p:sp>
        <p:nvSpPr>
          <p:cNvPr id="22" name="Text 19"/>
          <p:cNvSpPr/>
          <p:nvPr/>
        </p:nvSpPr>
        <p:spPr>
          <a:xfrm>
            <a:off x="7618214" y="3272671"/>
            <a:ext cx="170021" cy="212646"/>
          </a:xfrm>
          <a:prstGeom prst="rect">
            <a:avLst/>
          </a:prstGeom>
          <a:noFill/>
          <a:ln/>
        </p:spPr>
        <p:txBody>
          <a:bodyPr wrap="none" lIns="0" tIns="0" rIns="0" bIns="0" rtlCol="0" anchor="t"/>
          <a:lstStyle/>
          <a:p>
            <a:pPr marL="0" indent="0" algn="l">
              <a:lnSpc>
                <a:spcPts val="1300"/>
              </a:lnSpc>
              <a:buNone/>
            </a:pPr>
            <a:r>
              <a:rPr lang="en-US" sz="1300" b="1" dirty="0">
                <a:solidFill>
                  <a:srgbClr val="39393C"/>
                </a:solidFill>
                <a:latin typeface="Playfair Display Bold" pitchFamily="34" charset="0"/>
                <a:ea typeface="Playfair Display Bold" pitchFamily="34" charset="-122"/>
                <a:cs typeface="Playfair Display Bold" pitchFamily="34" charset="-120"/>
              </a:rPr>
              <a:t>3</a:t>
            </a:r>
            <a:endParaRPr lang="en-US" sz="1300" dirty="0"/>
          </a:p>
        </p:txBody>
      </p:sp>
      <p:sp>
        <p:nvSpPr>
          <p:cNvPr id="23" name="Text 20"/>
          <p:cNvSpPr/>
          <p:nvPr/>
        </p:nvSpPr>
        <p:spPr>
          <a:xfrm>
            <a:off x="8043386" y="3143012"/>
            <a:ext cx="1436965" cy="177165"/>
          </a:xfrm>
          <a:prstGeom prst="rect">
            <a:avLst/>
          </a:prstGeom>
          <a:noFill/>
          <a:ln/>
        </p:spPr>
        <p:txBody>
          <a:bodyPr wrap="none" lIns="0" tIns="0" rIns="0" bIns="0" rtlCol="0" anchor="t"/>
          <a:lstStyle/>
          <a:p>
            <a:pPr marL="0" indent="0" algn="l">
              <a:lnSpc>
                <a:spcPts val="1350"/>
              </a:lnSpc>
              <a:buNone/>
            </a:pPr>
            <a:r>
              <a:rPr lang="en-US" sz="1100" b="1" dirty="0">
                <a:solidFill>
                  <a:srgbClr val="39393C"/>
                </a:solidFill>
                <a:latin typeface="Playfair Display Bold" pitchFamily="34" charset="0"/>
                <a:ea typeface="Playfair Display Bold" pitchFamily="34" charset="-122"/>
                <a:cs typeface="Playfair Display Bold" pitchFamily="34" charset="-120"/>
              </a:rPr>
              <a:t>Hierarchical Mapping</a:t>
            </a:r>
            <a:endParaRPr lang="en-US" sz="1100" dirty="0"/>
          </a:p>
        </p:txBody>
      </p:sp>
      <p:sp>
        <p:nvSpPr>
          <p:cNvPr id="24" name="Text 21"/>
          <p:cNvSpPr/>
          <p:nvPr/>
        </p:nvSpPr>
        <p:spPr>
          <a:xfrm>
            <a:off x="8043386" y="3433524"/>
            <a:ext cx="6182558" cy="181451"/>
          </a:xfrm>
          <a:prstGeom prst="rect">
            <a:avLst/>
          </a:prstGeom>
          <a:noFill/>
          <a:ln/>
        </p:spPr>
        <p:txBody>
          <a:bodyPr wrap="none" lIns="0" tIns="0" rIns="0" bIns="0" rtlCol="0" anchor="t"/>
          <a:lstStyle/>
          <a:p>
            <a:pPr marL="0" indent="0" algn="l">
              <a:lnSpc>
                <a:spcPts val="1400"/>
              </a:lnSpc>
              <a:buNone/>
            </a:pPr>
            <a:r>
              <a:rPr lang="en-US" sz="850" dirty="0">
                <a:solidFill>
                  <a:srgbClr val="39393C"/>
                </a:solidFill>
                <a:latin typeface="Open Sans" pitchFamily="34" charset="0"/>
                <a:ea typeface="Open Sans" pitchFamily="34" charset="-122"/>
                <a:cs typeface="Open Sans" pitchFamily="34" charset="-120"/>
              </a:rPr>
              <a:t>Assigns H1-H4 levels based on relative font sizes and bolding, creating a navigable document structure.</a:t>
            </a:r>
            <a:endParaRPr lang="en-US" sz="850" dirty="0"/>
          </a:p>
        </p:txBody>
      </p:sp>
      <p:sp>
        <p:nvSpPr>
          <p:cNvPr id="25" name="Rectangle 24"/>
          <p:cNvSpPr/>
          <p:nvPr/>
        </p:nvSpPr>
        <p:spPr>
          <a:xfrm>
            <a:off x="12501563" y="7358063"/>
            <a:ext cx="2000250" cy="751403"/>
          </a:xfrm>
          <a:prstGeom prst="rect">
            <a:avLst/>
          </a:prstGeom>
          <a:solidFill>
            <a:srgbClr val="F3F3F7"/>
          </a:solidFill>
          <a:ln>
            <a:solidFill>
              <a:srgbClr val="F3F3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675221" y="473750"/>
            <a:ext cx="7279838" cy="538401"/>
          </a:xfrm>
          <a:prstGeom prst="rect">
            <a:avLst/>
          </a:prstGeom>
          <a:noFill/>
          <a:ln/>
        </p:spPr>
        <p:txBody>
          <a:bodyPr wrap="none" lIns="0" tIns="0" rIns="0" bIns="0" rtlCol="0" anchor="t"/>
          <a:lstStyle/>
          <a:p>
            <a:pPr marL="0" indent="0" algn="ctr">
              <a:lnSpc>
                <a:spcPts val="4200"/>
              </a:lnSpc>
              <a:buNone/>
            </a:pPr>
            <a:r>
              <a:rPr lang="en-US" sz="3350" b="1" dirty="0">
                <a:solidFill>
                  <a:srgbClr val="F44444"/>
                </a:solidFill>
                <a:latin typeface="Playfair Display Bold" pitchFamily="34" charset="0"/>
                <a:ea typeface="Playfair Display Bold" pitchFamily="34" charset="-122"/>
                <a:cs typeface="Playfair Display Bold" pitchFamily="34" charset="-120"/>
              </a:rPr>
              <a:t>Component 2</a:t>
            </a:r>
            <a:r>
              <a:rPr lang="en-US" sz="3350" b="1" dirty="0">
                <a:solidFill>
                  <a:srgbClr val="FFFFFF"/>
                </a:solidFill>
                <a:latin typeface="Playfair Display Bold" pitchFamily="34" charset="0"/>
                <a:ea typeface="Playfair Display Bold" pitchFamily="34" charset="-122"/>
                <a:cs typeface="Playfair Display Bold" pitchFamily="34" charset="-120"/>
              </a:rPr>
              <a:t>: Document Sectionizer</a:t>
            </a:r>
            <a:endParaRPr lang="en-US" sz="3350" dirty="0"/>
          </a:p>
        </p:txBody>
      </p:sp>
      <p:sp>
        <p:nvSpPr>
          <p:cNvPr id="3" name="Text 1"/>
          <p:cNvSpPr/>
          <p:nvPr/>
        </p:nvSpPr>
        <p:spPr>
          <a:xfrm>
            <a:off x="603052" y="1356717"/>
            <a:ext cx="13424297" cy="275630"/>
          </a:xfrm>
          <a:prstGeom prst="rect">
            <a:avLst/>
          </a:prstGeom>
          <a:noFill/>
          <a:ln/>
        </p:spPr>
        <p:txBody>
          <a:bodyPr wrap="none" lIns="0" tIns="0" rIns="0" bIns="0" rtlCol="0" anchor="t"/>
          <a:lstStyle/>
          <a:p>
            <a:pPr marL="0" indent="0" algn="ctr">
              <a:lnSpc>
                <a:spcPts val="2150"/>
              </a:lnSpc>
              <a:buNone/>
            </a:pPr>
            <a:r>
              <a:rPr lang="en-US" sz="1350" dirty="0">
                <a:solidFill>
                  <a:srgbClr val="FFFFFF"/>
                </a:solidFill>
                <a:latin typeface="Open Sans" pitchFamily="34" charset="0"/>
                <a:ea typeface="Open Sans" pitchFamily="34" charset="-122"/>
                <a:cs typeface="Open Sans" pitchFamily="34" charset="-120"/>
              </a:rPr>
              <a:t>Once the outline is built, the </a:t>
            </a:r>
            <a:r>
              <a:rPr lang="en-US" sz="1350" b="1" dirty="0">
                <a:solidFill>
                  <a:srgbClr val="FFFFFF"/>
                </a:solidFill>
                <a:latin typeface="Open Sans" pitchFamily="34" charset="0"/>
                <a:ea typeface="Open Sans" pitchFamily="34" charset="-122"/>
                <a:cs typeface="Open Sans" pitchFamily="34" charset="-120"/>
              </a:rPr>
              <a:t>DocumentSectionizer</a:t>
            </a:r>
            <a:r>
              <a:rPr lang="en-US" sz="1350" dirty="0">
                <a:solidFill>
                  <a:srgbClr val="FFFFFF"/>
                </a:solidFill>
                <a:latin typeface="Open Sans" pitchFamily="34" charset="0"/>
                <a:ea typeface="Open Sans" pitchFamily="34" charset="-122"/>
                <a:cs typeface="Open Sans" pitchFamily="34" charset="-120"/>
              </a:rPr>
              <a:t> uses it to segment the PDF's raw content into meaningful, logical sections.</a:t>
            </a:r>
            <a:endParaRPr lang="en-US" sz="1350" dirty="0"/>
          </a:p>
        </p:txBody>
      </p:sp>
      <p:pic>
        <p:nvPicPr>
          <p:cNvPr id="4" name="Image 0" descr="preencoded.png"/>
          <p:cNvPicPr>
            <a:picLocks noChangeAspect="1"/>
          </p:cNvPicPr>
          <p:nvPr/>
        </p:nvPicPr>
        <p:blipFill>
          <a:blip r:embed="rId3"/>
          <a:stretch>
            <a:fillRect/>
          </a:stretch>
        </p:blipFill>
        <p:spPr>
          <a:xfrm>
            <a:off x="603052" y="2020014"/>
            <a:ext cx="6502003" cy="6502003"/>
          </a:xfrm>
          <a:prstGeom prst="rect">
            <a:avLst/>
          </a:prstGeom>
        </p:spPr>
      </p:pic>
      <p:sp>
        <p:nvSpPr>
          <p:cNvPr id="5" name="Text 2"/>
          <p:cNvSpPr/>
          <p:nvPr/>
        </p:nvSpPr>
        <p:spPr>
          <a:xfrm>
            <a:off x="7532965" y="4013478"/>
            <a:ext cx="6502003" cy="826889"/>
          </a:xfrm>
          <a:prstGeom prst="rect">
            <a:avLst/>
          </a:prstGeom>
          <a:noFill/>
          <a:ln/>
        </p:spPr>
        <p:txBody>
          <a:bodyPr wrap="square" lIns="0" tIns="0" rIns="0" bIns="0" rtlCol="0" anchor="t"/>
          <a:lstStyle/>
          <a:p>
            <a:pPr marL="0" indent="0" algn="l">
              <a:lnSpc>
                <a:spcPts val="2150"/>
              </a:lnSpc>
              <a:buNone/>
            </a:pPr>
            <a:r>
              <a:rPr lang="en-US" sz="1350" dirty="0">
                <a:solidFill>
                  <a:srgbClr val="FFFFFF"/>
                </a:solidFill>
                <a:latin typeface="Open Sans" pitchFamily="34" charset="0"/>
                <a:ea typeface="Open Sans" pitchFamily="34" charset="-122"/>
                <a:cs typeface="Open Sans" pitchFamily="34" charset="-120"/>
              </a:rPr>
              <a:t>It iterates through the extracted outline, using each heading's position (</a:t>
            </a:r>
            <a:r>
              <a:rPr lang="en-US" sz="1350" dirty="0">
                <a:solidFill>
                  <a:srgbClr val="FFFFFF"/>
                </a:solidFill>
                <a:highlight>
                  <a:srgbClr val="1D1D21"/>
                </a:highlight>
                <a:latin typeface="Consolas" pitchFamily="34" charset="0"/>
                <a:ea typeface="Consolas" pitchFamily="34" charset="-122"/>
                <a:cs typeface="Consolas" pitchFamily="34" charset="-120"/>
              </a:rPr>
              <a:t>page_num</a:t>
            </a:r>
            <a:r>
              <a:rPr lang="en-US" sz="1350" dirty="0">
                <a:solidFill>
                  <a:srgbClr val="FFFFFF"/>
                </a:solidFill>
                <a:latin typeface="Open Sans" pitchFamily="34" charset="0"/>
                <a:ea typeface="Open Sans" pitchFamily="34" charset="-122"/>
                <a:cs typeface="Open Sans" pitchFamily="34" charset="-120"/>
              </a:rPr>
              <a:t> and </a:t>
            </a:r>
            <a:r>
              <a:rPr lang="en-US" sz="1350" dirty="0">
                <a:solidFill>
                  <a:srgbClr val="FFFFFF"/>
                </a:solidFill>
                <a:highlight>
                  <a:srgbClr val="1D1D21"/>
                </a:highlight>
                <a:latin typeface="Consolas" pitchFamily="34" charset="0"/>
                <a:ea typeface="Consolas" pitchFamily="34" charset="-122"/>
                <a:cs typeface="Consolas" pitchFamily="34" charset="-120"/>
              </a:rPr>
              <a:t>bbox</a:t>
            </a:r>
            <a:r>
              <a:rPr lang="en-US" sz="1350" dirty="0">
                <a:solidFill>
                  <a:srgbClr val="FFFFFF"/>
                </a:solidFill>
                <a:latin typeface="Open Sans" pitchFamily="34" charset="0"/>
                <a:ea typeface="Open Sans" pitchFamily="34" charset="-122"/>
                <a:cs typeface="Open Sans" pitchFamily="34" charset="-120"/>
              </a:rPr>
              <a:t> coordinates) to define the start and end of a section's content.</a:t>
            </a:r>
            <a:endParaRPr lang="en-US" sz="1350" dirty="0"/>
          </a:p>
        </p:txBody>
      </p:sp>
      <p:sp>
        <p:nvSpPr>
          <p:cNvPr id="6" name="Text 3"/>
          <p:cNvSpPr/>
          <p:nvPr/>
        </p:nvSpPr>
        <p:spPr>
          <a:xfrm>
            <a:off x="7532965" y="4995386"/>
            <a:ext cx="6502003" cy="826889"/>
          </a:xfrm>
          <a:prstGeom prst="rect">
            <a:avLst/>
          </a:prstGeom>
          <a:noFill/>
          <a:ln/>
        </p:spPr>
        <p:txBody>
          <a:bodyPr wrap="square" lIns="0" tIns="0" rIns="0" bIns="0" rtlCol="0" anchor="t"/>
          <a:lstStyle/>
          <a:p>
            <a:pPr marL="0" indent="0" algn="l">
              <a:lnSpc>
                <a:spcPts val="2150"/>
              </a:lnSpc>
              <a:buNone/>
            </a:pPr>
            <a:r>
              <a:rPr lang="en-US" sz="1350" dirty="0">
                <a:solidFill>
                  <a:srgbClr val="FFFFFF"/>
                </a:solidFill>
                <a:latin typeface="Open Sans" pitchFamily="34" charset="0"/>
                <a:ea typeface="Open Sans" pitchFamily="34" charset="-122"/>
                <a:cs typeface="Open Sans" pitchFamily="34" charset="-120"/>
              </a:rPr>
              <a:t>The content for each section is then extracted by clipping the PDF page's text between these defined coordinates. It also cleans up common PDF text extraction artifacts like hyphenation and extra spaces.</a:t>
            </a:r>
            <a:endParaRPr lang="en-US" sz="1350" dirty="0"/>
          </a:p>
        </p:txBody>
      </p:sp>
      <p:sp>
        <p:nvSpPr>
          <p:cNvPr id="7" name="Text 4"/>
          <p:cNvSpPr/>
          <p:nvPr/>
        </p:nvSpPr>
        <p:spPr>
          <a:xfrm>
            <a:off x="7532965" y="5977295"/>
            <a:ext cx="6502003" cy="551259"/>
          </a:xfrm>
          <a:prstGeom prst="rect">
            <a:avLst/>
          </a:prstGeom>
          <a:noFill/>
          <a:ln/>
        </p:spPr>
        <p:txBody>
          <a:bodyPr wrap="square" lIns="0" tIns="0" rIns="0" bIns="0" rtlCol="0" anchor="t"/>
          <a:lstStyle/>
          <a:p>
            <a:pPr marL="0" indent="0" algn="l">
              <a:lnSpc>
                <a:spcPts val="2150"/>
              </a:lnSpc>
              <a:buNone/>
            </a:pPr>
            <a:r>
              <a:rPr lang="en-US" sz="1350" dirty="0">
                <a:solidFill>
                  <a:srgbClr val="FFFFFF"/>
                </a:solidFill>
                <a:latin typeface="Open Sans" pitchFamily="34" charset="0"/>
                <a:ea typeface="Open Sans" pitchFamily="34" charset="-122"/>
                <a:cs typeface="Open Sans" pitchFamily="34" charset="-120"/>
              </a:rPr>
              <a:t>This transforms a continuous PDF into discrete, searchable "chapters" or "articles," making subsequent processing much more effective.</a:t>
            </a:r>
            <a:endParaRPr lang="en-US" sz="1350" dirty="0"/>
          </a:p>
        </p:txBody>
      </p:sp>
      <p:sp>
        <p:nvSpPr>
          <p:cNvPr id="8" name="Rectangle 7"/>
          <p:cNvSpPr/>
          <p:nvPr/>
        </p:nvSpPr>
        <p:spPr>
          <a:xfrm>
            <a:off x="12587288" y="7515225"/>
            <a:ext cx="1928812" cy="585788"/>
          </a:xfrm>
          <a:prstGeom prst="rect">
            <a:avLst/>
          </a:prstGeom>
          <a:solidFill>
            <a:srgbClr val="101014"/>
          </a:solidFill>
          <a:ln>
            <a:solidFill>
              <a:srgbClr val="1010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9732" y="940832"/>
            <a:ext cx="12877086" cy="633651"/>
          </a:xfrm>
          <a:prstGeom prst="rect">
            <a:avLst/>
          </a:prstGeom>
          <a:noFill/>
          <a:ln/>
        </p:spPr>
        <p:txBody>
          <a:bodyPr wrap="none" lIns="0" tIns="0" rIns="0" bIns="0" rtlCol="0" anchor="t"/>
          <a:lstStyle/>
          <a:p>
            <a:pPr marL="0" indent="0" algn="l">
              <a:lnSpc>
                <a:spcPts val="4950"/>
              </a:lnSpc>
              <a:buNone/>
            </a:pPr>
            <a:r>
              <a:rPr lang="en-US" sz="3950" b="1" dirty="0">
                <a:solidFill>
                  <a:srgbClr val="101014"/>
                </a:solidFill>
                <a:latin typeface="Playfair Display Bold" pitchFamily="34" charset="0"/>
                <a:ea typeface="Playfair Display Bold" pitchFamily="34" charset="-122"/>
                <a:cs typeface="Playfair Display Bold" pitchFamily="34" charset="-120"/>
              </a:rPr>
              <a:t>Component 3 &amp; 4: Query Processing &amp; Hybrid Ranking</a:t>
            </a:r>
            <a:endParaRPr lang="en-US" sz="3950" dirty="0"/>
          </a:p>
        </p:txBody>
      </p:sp>
      <p:sp>
        <p:nvSpPr>
          <p:cNvPr id="3" name="Text 1"/>
          <p:cNvSpPr/>
          <p:nvPr/>
        </p:nvSpPr>
        <p:spPr>
          <a:xfrm>
            <a:off x="709732" y="1980009"/>
            <a:ext cx="13210937" cy="324326"/>
          </a:xfrm>
          <a:prstGeom prst="rect">
            <a:avLst/>
          </a:prstGeom>
          <a:noFill/>
          <a:ln/>
        </p:spPr>
        <p:txBody>
          <a:bodyPr wrap="none" lIns="0" tIns="0" rIns="0" bIns="0" rtlCol="0" anchor="t"/>
          <a:lstStyle/>
          <a:p>
            <a:pPr marL="0" indent="0" algn="l">
              <a:lnSpc>
                <a:spcPts val="2550"/>
              </a:lnSpc>
              <a:buNone/>
            </a:pPr>
            <a:r>
              <a:rPr lang="en-US" sz="1550" dirty="0">
                <a:solidFill>
                  <a:srgbClr val="39393C"/>
                </a:solidFill>
                <a:latin typeface="Open Sans" pitchFamily="34" charset="0"/>
                <a:ea typeface="Open Sans" pitchFamily="34" charset="-122"/>
                <a:cs typeface="Open Sans" pitchFamily="34" charset="-120"/>
              </a:rPr>
              <a:t>This is where the magic of "persona-driven" relevance truly shines, combining the best of semantic and lexical search.</a:t>
            </a:r>
            <a:endParaRPr lang="en-US" sz="1550" dirty="0"/>
          </a:p>
        </p:txBody>
      </p:sp>
      <p:sp>
        <p:nvSpPr>
          <p:cNvPr id="4" name="Text 2"/>
          <p:cNvSpPr/>
          <p:nvPr/>
        </p:nvSpPr>
        <p:spPr>
          <a:xfrm>
            <a:off x="709732" y="2735223"/>
            <a:ext cx="2534960" cy="316825"/>
          </a:xfrm>
          <a:prstGeom prst="rect">
            <a:avLst/>
          </a:prstGeom>
          <a:noFill/>
          <a:ln/>
        </p:spPr>
        <p:txBody>
          <a:bodyPr wrap="none" lIns="0" tIns="0" rIns="0" bIns="0" rtlCol="0" anchor="t"/>
          <a:lstStyle/>
          <a:p>
            <a:pPr marL="0" indent="0" algn="l">
              <a:lnSpc>
                <a:spcPts val="2450"/>
              </a:lnSpc>
              <a:buNone/>
            </a:pPr>
            <a:r>
              <a:rPr lang="en-US" sz="1950" b="1" dirty="0">
                <a:solidFill>
                  <a:srgbClr val="101014"/>
                </a:solidFill>
                <a:latin typeface="Playfair Display Bold" pitchFamily="34" charset="0"/>
                <a:ea typeface="Playfair Display Bold" pitchFamily="34" charset="-122"/>
                <a:cs typeface="Playfair Display Bold" pitchFamily="34" charset="-120"/>
              </a:rPr>
              <a:t>Query Processor</a:t>
            </a:r>
            <a:endParaRPr lang="en-US" sz="1950" dirty="0"/>
          </a:p>
        </p:txBody>
      </p:sp>
      <p:sp>
        <p:nvSpPr>
          <p:cNvPr id="5" name="Text 3"/>
          <p:cNvSpPr/>
          <p:nvPr/>
        </p:nvSpPr>
        <p:spPr>
          <a:xfrm>
            <a:off x="709732" y="3254812"/>
            <a:ext cx="6358057" cy="648653"/>
          </a:xfrm>
          <a:prstGeom prst="rect">
            <a:avLst/>
          </a:prstGeom>
          <a:noFill/>
          <a:ln/>
        </p:spPr>
        <p:txBody>
          <a:bodyPr wrap="square" lIns="0" tIns="0" rIns="0" bIns="0" rtlCol="0" anchor="t"/>
          <a:lstStyle/>
          <a:p>
            <a:pPr marL="0" indent="0" algn="l">
              <a:lnSpc>
                <a:spcPts val="2550"/>
              </a:lnSpc>
              <a:buNone/>
            </a:pPr>
            <a:r>
              <a:rPr lang="en-US" sz="1550" dirty="0">
                <a:solidFill>
                  <a:srgbClr val="39393C"/>
                </a:solidFill>
                <a:latin typeface="Open Sans" pitchFamily="34" charset="0"/>
                <a:ea typeface="Open Sans" pitchFamily="34" charset="-122"/>
                <a:cs typeface="Open Sans" pitchFamily="34" charset="-120"/>
              </a:rPr>
              <a:t>Extracts critical keywords from the user's persona and job-to-be-done, forming the lexical part of the query.</a:t>
            </a:r>
            <a:endParaRPr lang="en-US" sz="1550" dirty="0"/>
          </a:p>
        </p:txBody>
      </p:sp>
      <p:sp>
        <p:nvSpPr>
          <p:cNvPr id="6" name="Text 4"/>
          <p:cNvSpPr/>
          <p:nvPr/>
        </p:nvSpPr>
        <p:spPr>
          <a:xfrm>
            <a:off x="709732" y="4085868"/>
            <a:ext cx="6358057" cy="324326"/>
          </a:xfrm>
          <a:prstGeom prst="rect">
            <a:avLst/>
          </a:prstGeom>
          <a:noFill/>
          <a:ln/>
        </p:spPr>
        <p:txBody>
          <a:bodyPr wrap="none" lIns="0" tIns="0" rIns="0" bIns="0" rtlCol="0" anchor="t"/>
          <a:lstStyle/>
          <a:p>
            <a:pPr marL="342900" indent="-342900" algn="l">
              <a:lnSpc>
                <a:spcPts val="2550"/>
              </a:lnSpc>
              <a:buSzPct val="100000"/>
              <a:buChar char="•"/>
            </a:pPr>
            <a:r>
              <a:rPr lang="en-US" sz="1550" b="1" dirty="0">
                <a:solidFill>
                  <a:srgbClr val="39393C"/>
                </a:solidFill>
                <a:latin typeface="Open Sans" pitchFamily="34" charset="0"/>
                <a:ea typeface="Open Sans" pitchFamily="34" charset="-122"/>
                <a:cs typeface="Open Sans" pitchFamily="34" charset="-120"/>
              </a:rPr>
              <a:t>Input:</a:t>
            </a:r>
            <a:r>
              <a:rPr lang="en-US" sz="1550" dirty="0">
                <a:solidFill>
                  <a:srgbClr val="39393C"/>
                </a:solidFill>
                <a:latin typeface="Open Sans" pitchFamily="34" charset="0"/>
                <a:ea typeface="Open Sans" pitchFamily="34" charset="-122"/>
                <a:cs typeface="Open Sans" pitchFamily="34" charset="-120"/>
              </a:rPr>
              <a:t> Persona (</a:t>
            </a:r>
            <a:r>
              <a:rPr lang="en-US" sz="1550" dirty="0">
                <a:solidFill>
                  <a:srgbClr val="39393C"/>
                </a:solidFill>
                <a:highlight>
                  <a:srgbClr val="E6E6EA"/>
                </a:highlight>
                <a:latin typeface="Consolas" pitchFamily="34" charset="0"/>
                <a:ea typeface="Consolas" pitchFamily="34" charset="-122"/>
                <a:cs typeface="Consolas" pitchFamily="34" charset="-120"/>
              </a:rPr>
              <a:t>role</a:t>
            </a:r>
            <a:r>
              <a:rPr lang="en-US" sz="1550" dirty="0">
                <a:solidFill>
                  <a:srgbClr val="39393C"/>
                </a:solidFill>
                <a:latin typeface="Open Sans" pitchFamily="34" charset="0"/>
                <a:ea typeface="Open Sans" pitchFamily="34" charset="-122"/>
                <a:cs typeface="Open Sans" pitchFamily="34" charset="-120"/>
              </a:rPr>
              <a:t>), Job-to-be-Done (</a:t>
            </a:r>
            <a:r>
              <a:rPr lang="en-US" sz="1550" dirty="0">
                <a:solidFill>
                  <a:srgbClr val="39393C"/>
                </a:solidFill>
                <a:highlight>
                  <a:srgbClr val="E6E6EA"/>
                </a:highlight>
                <a:latin typeface="Consolas" pitchFamily="34" charset="0"/>
                <a:ea typeface="Consolas" pitchFamily="34" charset="-122"/>
                <a:cs typeface="Consolas" pitchFamily="34" charset="-120"/>
              </a:rPr>
              <a:t>task</a:t>
            </a:r>
            <a:r>
              <a:rPr lang="en-US" sz="1550" dirty="0">
                <a:solidFill>
                  <a:srgbClr val="39393C"/>
                </a:solidFill>
                <a:latin typeface="Open Sans" pitchFamily="34" charset="0"/>
                <a:ea typeface="Open Sans" pitchFamily="34" charset="-122"/>
                <a:cs typeface="Open Sans" pitchFamily="34" charset="-120"/>
              </a:rPr>
              <a:t>).</a:t>
            </a:r>
            <a:endParaRPr lang="en-US" sz="1550" dirty="0"/>
          </a:p>
        </p:txBody>
      </p:sp>
      <p:sp>
        <p:nvSpPr>
          <p:cNvPr id="7" name="Text 5"/>
          <p:cNvSpPr/>
          <p:nvPr/>
        </p:nvSpPr>
        <p:spPr>
          <a:xfrm>
            <a:off x="709732" y="4481155"/>
            <a:ext cx="6358057" cy="972979"/>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39393C"/>
                </a:solidFill>
                <a:latin typeface="Open Sans" pitchFamily="34" charset="0"/>
                <a:ea typeface="Open Sans" pitchFamily="34" charset="-122"/>
                <a:cs typeface="Open Sans" pitchFamily="34" charset="-120"/>
              </a:rPr>
              <a:t>Process:</a:t>
            </a:r>
            <a:r>
              <a:rPr lang="en-US" sz="1550" dirty="0">
                <a:solidFill>
                  <a:srgbClr val="39393C"/>
                </a:solidFill>
                <a:latin typeface="Open Sans" pitchFamily="34" charset="0"/>
                <a:ea typeface="Open Sans" pitchFamily="34" charset="-122"/>
                <a:cs typeface="Open Sans" pitchFamily="34" charset="-120"/>
              </a:rPr>
              <a:t> Concatenates these into a single query string, then extracts keywords by removing stop words and low-frequency terms.</a:t>
            </a:r>
            <a:endParaRPr lang="en-US" sz="1550" dirty="0"/>
          </a:p>
        </p:txBody>
      </p:sp>
      <p:sp>
        <p:nvSpPr>
          <p:cNvPr id="8" name="Text 6"/>
          <p:cNvSpPr/>
          <p:nvPr/>
        </p:nvSpPr>
        <p:spPr>
          <a:xfrm>
            <a:off x="709732" y="5525095"/>
            <a:ext cx="6358057" cy="648653"/>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39393C"/>
                </a:solidFill>
                <a:latin typeface="Open Sans" pitchFamily="34" charset="0"/>
                <a:ea typeface="Open Sans" pitchFamily="34" charset="-122"/>
                <a:cs typeface="Open Sans" pitchFamily="34" charset="-120"/>
              </a:rPr>
              <a:t>Output:</a:t>
            </a:r>
            <a:r>
              <a:rPr lang="en-US" sz="1550" dirty="0">
                <a:solidFill>
                  <a:srgbClr val="39393C"/>
                </a:solidFill>
                <a:latin typeface="Open Sans" pitchFamily="34" charset="0"/>
                <a:ea typeface="Open Sans" pitchFamily="34" charset="-122"/>
                <a:cs typeface="Open Sans" pitchFamily="34" charset="-120"/>
              </a:rPr>
              <a:t> A list of relevant keywords (e.g., "Python", "NLP", "production", "pipeline").</a:t>
            </a:r>
            <a:endParaRPr lang="en-US" sz="1550" dirty="0"/>
          </a:p>
        </p:txBody>
      </p:sp>
      <p:sp>
        <p:nvSpPr>
          <p:cNvPr id="9" name="Text 7"/>
          <p:cNvSpPr/>
          <p:nvPr/>
        </p:nvSpPr>
        <p:spPr>
          <a:xfrm>
            <a:off x="7570232" y="2735223"/>
            <a:ext cx="2534960" cy="316825"/>
          </a:xfrm>
          <a:prstGeom prst="rect">
            <a:avLst/>
          </a:prstGeom>
          <a:noFill/>
          <a:ln/>
        </p:spPr>
        <p:txBody>
          <a:bodyPr wrap="none" lIns="0" tIns="0" rIns="0" bIns="0" rtlCol="0" anchor="t"/>
          <a:lstStyle/>
          <a:p>
            <a:pPr marL="0" indent="0" algn="l">
              <a:lnSpc>
                <a:spcPts val="2450"/>
              </a:lnSpc>
              <a:buNone/>
            </a:pPr>
            <a:r>
              <a:rPr lang="en-US" sz="1950" b="1" dirty="0">
                <a:solidFill>
                  <a:srgbClr val="101014"/>
                </a:solidFill>
                <a:latin typeface="Playfair Display Bold" pitchFamily="34" charset="0"/>
                <a:ea typeface="Playfair Display Bold" pitchFamily="34" charset="-122"/>
                <a:cs typeface="Playfair Display Bold" pitchFamily="34" charset="-120"/>
              </a:rPr>
              <a:t>Hybrid Ranker</a:t>
            </a:r>
            <a:endParaRPr lang="en-US" sz="1950" dirty="0"/>
          </a:p>
        </p:txBody>
      </p:sp>
      <p:sp>
        <p:nvSpPr>
          <p:cNvPr id="10" name="Text 8"/>
          <p:cNvSpPr/>
          <p:nvPr/>
        </p:nvSpPr>
        <p:spPr>
          <a:xfrm>
            <a:off x="7570232" y="3254812"/>
            <a:ext cx="6358057" cy="648653"/>
          </a:xfrm>
          <a:prstGeom prst="rect">
            <a:avLst/>
          </a:prstGeom>
          <a:noFill/>
          <a:ln/>
        </p:spPr>
        <p:txBody>
          <a:bodyPr wrap="square" lIns="0" tIns="0" rIns="0" bIns="0" rtlCol="0" anchor="t"/>
          <a:lstStyle/>
          <a:p>
            <a:pPr marL="0" indent="0" algn="l">
              <a:lnSpc>
                <a:spcPts val="2550"/>
              </a:lnSpc>
              <a:buNone/>
            </a:pPr>
            <a:r>
              <a:rPr lang="en-US" sz="1550" dirty="0">
                <a:solidFill>
                  <a:srgbClr val="39393C"/>
                </a:solidFill>
                <a:latin typeface="Open Sans" pitchFamily="34" charset="0"/>
                <a:ea typeface="Open Sans" pitchFamily="34" charset="-122"/>
                <a:cs typeface="Open Sans" pitchFamily="34" charset="-120"/>
              </a:rPr>
              <a:t>Utilizes both </a:t>
            </a:r>
            <a:r>
              <a:rPr lang="en-US" sz="1550" dirty="0">
                <a:solidFill>
                  <a:srgbClr val="F44444"/>
                </a:solidFill>
                <a:latin typeface="Open Sans" pitchFamily="34" charset="0"/>
                <a:ea typeface="Open Sans" pitchFamily="34" charset="-122"/>
                <a:cs typeface="Open Sans" pitchFamily="34" charset="-120"/>
              </a:rPr>
              <a:t>Sentence Transformers</a:t>
            </a:r>
            <a:r>
              <a:rPr lang="en-US" sz="1550" dirty="0">
                <a:solidFill>
                  <a:srgbClr val="39393C"/>
                </a:solidFill>
                <a:latin typeface="Open Sans" pitchFamily="34" charset="0"/>
                <a:ea typeface="Open Sans" pitchFamily="34" charset="-122"/>
                <a:cs typeface="Open Sans" pitchFamily="34" charset="-120"/>
              </a:rPr>
              <a:t> for semantic understanding and </a:t>
            </a:r>
            <a:r>
              <a:rPr lang="en-US" sz="1550" dirty="0">
                <a:solidFill>
                  <a:srgbClr val="F44444"/>
                </a:solidFill>
                <a:latin typeface="Open Sans" pitchFamily="34" charset="0"/>
                <a:ea typeface="Open Sans" pitchFamily="34" charset="-122"/>
                <a:cs typeface="Open Sans" pitchFamily="34" charset="-120"/>
              </a:rPr>
              <a:t>BM25Okapi</a:t>
            </a:r>
            <a:r>
              <a:rPr lang="en-US" sz="1550" dirty="0">
                <a:solidFill>
                  <a:srgbClr val="39393C"/>
                </a:solidFill>
                <a:latin typeface="Open Sans" pitchFamily="34" charset="0"/>
                <a:ea typeface="Open Sans" pitchFamily="34" charset="-122"/>
                <a:cs typeface="Open Sans" pitchFamily="34" charset="-120"/>
              </a:rPr>
              <a:t> for keyword matching.</a:t>
            </a:r>
            <a:endParaRPr lang="en-US" sz="1550" dirty="0"/>
          </a:p>
        </p:txBody>
      </p:sp>
      <p:sp>
        <p:nvSpPr>
          <p:cNvPr id="11" name="Text 9"/>
          <p:cNvSpPr/>
          <p:nvPr/>
        </p:nvSpPr>
        <p:spPr>
          <a:xfrm>
            <a:off x="7570232" y="4085868"/>
            <a:ext cx="6358057" cy="972979"/>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39393C"/>
                </a:solidFill>
                <a:latin typeface="Open Sans" pitchFamily="34" charset="0"/>
                <a:ea typeface="Open Sans" pitchFamily="34" charset="-122"/>
                <a:cs typeface="Open Sans" pitchFamily="34" charset="-120"/>
              </a:rPr>
              <a:t>Semantic Scoring:</a:t>
            </a:r>
            <a:r>
              <a:rPr lang="en-US" sz="1550" dirty="0">
                <a:solidFill>
                  <a:srgbClr val="39393C"/>
                </a:solidFill>
                <a:latin typeface="Open Sans" pitchFamily="34" charset="0"/>
                <a:ea typeface="Open Sans" pitchFamily="34" charset="-122"/>
                <a:cs typeface="Open Sans" pitchFamily="34" charset="-120"/>
              </a:rPr>
              <a:t> Uses </a:t>
            </a:r>
            <a:r>
              <a:rPr lang="en-US" sz="1550" dirty="0">
                <a:solidFill>
                  <a:srgbClr val="39393C"/>
                </a:solidFill>
                <a:highlight>
                  <a:srgbClr val="E6E6EA"/>
                </a:highlight>
                <a:latin typeface="Consolas" pitchFamily="34" charset="0"/>
                <a:ea typeface="Consolas" pitchFamily="34" charset="-122"/>
                <a:cs typeface="Consolas" pitchFamily="34" charset="-120"/>
              </a:rPr>
              <a:t>all-MiniLM-L6-v2</a:t>
            </a:r>
            <a:r>
              <a:rPr lang="en-US" sz="1550" dirty="0">
                <a:solidFill>
                  <a:srgbClr val="39393C"/>
                </a:solidFill>
                <a:latin typeface="Open Sans" pitchFamily="34" charset="0"/>
                <a:ea typeface="Open Sans" pitchFamily="34" charset="-122"/>
                <a:cs typeface="Open Sans" pitchFamily="34" charset="-120"/>
              </a:rPr>
              <a:t> to embed query and section contents, calculating cosine similarity for conceptual relevance.</a:t>
            </a:r>
            <a:endParaRPr lang="en-US" sz="1550" dirty="0"/>
          </a:p>
        </p:txBody>
      </p:sp>
      <p:sp>
        <p:nvSpPr>
          <p:cNvPr id="12" name="Text 10"/>
          <p:cNvSpPr/>
          <p:nvPr/>
        </p:nvSpPr>
        <p:spPr>
          <a:xfrm>
            <a:off x="7570232" y="5129808"/>
            <a:ext cx="6358057" cy="648653"/>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39393C"/>
                </a:solidFill>
                <a:latin typeface="Open Sans" pitchFamily="34" charset="0"/>
                <a:ea typeface="Open Sans" pitchFamily="34" charset="-122"/>
                <a:cs typeface="Open Sans" pitchFamily="34" charset="-120"/>
              </a:rPr>
              <a:t>Lexical Scoring:</a:t>
            </a:r>
            <a:r>
              <a:rPr lang="en-US" sz="1550" dirty="0">
                <a:solidFill>
                  <a:srgbClr val="39393C"/>
                </a:solidFill>
                <a:latin typeface="Open Sans" pitchFamily="34" charset="0"/>
                <a:ea typeface="Open Sans" pitchFamily="34" charset="-122"/>
                <a:cs typeface="Open Sans" pitchFamily="34" charset="-120"/>
              </a:rPr>
              <a:t> Applies BM25 algorithm to keyword-matched sections, ensuring exact term hits are highly valued.</a:t>
            </a:r>
            <a:endParaRPr lang="en-US" sz="1550" dirty="0"/>
          </a:p>
        </p:txBody>
      </p:sp>
      <p:sp>
        <p:nvSpPr>
          <p:cNvPr id="13" name="Text 11"/>
          <p:cNvSpPr/>
          <p:nvPr/>
        </p:nvSpPr>
        <p:spPr>
          <a:xfrm>
            <a:off x="7570232" y="5849422"/>
            <a:ext cx="6358057" cy="324326"/>
          </a:xfrm>
          <a:prstGeom prst="rect">
            <a:avLst/>
          </a:prstGeom>
          <a:noFill/>
          <a:ln/>
        </p:spPr>
        <p:txBody>
          <a:bodyPr wrap="none" lIns="0" tIns="0" rIns="0" bIns="0" rtlCol="0" anchor="t"/>
          <a:lstStyle/>
          <a:p>
            <a:pPr marL="342900" indent="-342900" algn="l">
              <a:lnSpc>
                <a:spcPts val="2550"/>
              </a:lnSpc>
              <a:buSzPct val="100000"/>
              <a:buChar char="•"/>
            </a:pPr>
            <a:r>
              <a:rPr lang="en-US" sz="1550" b="1" dirty="0">
                <a:solidFill>
                  <a:srgbClr val="39393C"/>
                </a:solidFill>
                <a:latin typeface="Open Sans" pitchFamily="34" charset="0"/>
                <a:ea typeface="Open Sans" pitchFamily="34" charset="-122"/>
                <a:cs typeface="Open Sans" pitchFamily="34" charset="-120"/>
              </a:rPr>
              <a:t>Normalization:</a:t>
            </a:r>
            <a:r>
              <a:rPr lang="en-US" sz="1550" dirty="0">
                <a:solidFill>
                  <a:srgbClr val="39393C"/>
                </a:solidFill>
                <a:latin typeface="Open Sans" pitchFamily="34" charset="0"/>
                <a:ea typeface="Open Sans" pitchFamily="34" charset="-122"/>
                <a:cs typeface="Open Sans" pitchFamily="34" charset="-120"/>
              </a:rPr>
              <a:t> Both scores are normalized to a 0-1 range.</a:t>
            </a:r>
            <a:endParaRPr lang="en-US" sz="1550" dirty="0"/>
          </a:p>
        </p:txBody>
      </p:sp>
      <p:sp>
        <p:nvSpPr>
          <p:cNvPr id="14" name="Text 12"/>
          <p:cNvSpPr/>
          <p:nvPr/>
        </p:nvSpPr>
        <p:spPr>
          <a:xfrm>
            <a:off x="7570232" y="6244709"/>
            <a:ext cx="6358057" cy="972979"/>
          </a:xfrm>
          <a:prstGeom prst="rect">
            <a:avLst/>
          </a:prstGeom>
          <a:noFill/>
          <a:ln/>
        </p:spPr>
        <p:txBody>
          <a:bodyPr wrap="square" lIns="0" tIns="0" rIns="0" bIns="0" rtlCol="0" anchor="t"/>
          <a:lstStyle/>
          <a:p>
            <a:pPr marL="342900" indent="-342900" algn="l">
              <a:lnSpc>
                <a:spcPts val="2550"/>
              </a:lnSpc>
              <a:buSzPct val="100000"/>
              <a:buChar char="•"/>
            </a:pPr>
            <a:r>
              <a:rPr lang="en-US" sz="1550" b="1" dirty="0">
                <a:solidFill>
                  <a:srgbClr val="39393C"/>
                </a:solidFill>
                <a:latin typeface="Open Sans" pitchFamily="34" charset="0"/>
                <a:ea typeface="Open Sans" pitchFamily="34" charset="-122"/>
                <a:cs typeface="Open Sans" pitchFamily="34" charset="-120"/>
              </a:rPr>
              <a:t>Weighted Fusion:</a:t>
            </a:r>
            <a:r>
              <a:rPr lang="en-US" sz="1550" dirty="0">
                <a:solidFill>
                  <a:srgbClr val="39393C"/>
                </a:solidFill>
                <a:latin typeface="Open Sans" pitchFamily="34" charset="0"/>
                <a:ea typeface="Open Sans" pitchFamily="34" charset="-122"/>
                <a:cs typeface="Open Sans" pitchFamily="34" charset="-120"/>
              </a:rPr>
              <a:t> A configurable </a:t>
            </a:r>
            <a:r>
              <a:rPr lang="en-US" sz="1550" dirty="0">
                <a:solidFill>
                  <a:srgbClr val="39393C"/>
                </a:solidFill>
                <a:highlight>
                  <a:srgbClr val="E6E6EA"/>
                </a:highlight>
                <a:latin typeface="Consolas" pitchFamily="34" charset="0"/>
                <a:ea typeface="Consolas" pitchFamily="34" charset="-122"/>
                <a:cs typeface="Consolas" pitchFamily="34" charset="-120"/>
              </a:rPr>
              <a:t>alpha</a:t>
            </a:r>
            <a:r>
              <a:rPr lang="en-US" sz="1550" dirty="0">
                <a:solidFill>
                  <a:srgbClr val="39393C"/>
                </a:solidFill>
                <a:latin typeface="Open Sans" pitchFamily="34" charset="0"/>
                <a:ea typeface="Open Sans" pitchFamily="34" charset="-122"/>
                <a:cs typeface="Open Sans" pitchFamily="34" charset="-120"/>
              </a:rPr>
              <a:t> parameter (default 0.7) combines semantic and lexical scores into a single "hybrid score."</a:t>
            </a:r>
            <a:endParaRPr lang="en-US" sz="1550" dirty="0"/>
          </a:p>
        </p:txBody>
      </p:sp>
      <p:sp>
        <p:nvSpPr>
          <p:cNvPr id="15" name="Rectangle 14"/>
          <p:cNvSpPr/>
          <p:nvPr/>
        </p:nvSpPr>
        <p:spPr>
          <a:xfrm>
            <a:off x="12501563" y="7415213"/>
            <a:ext cx="1985962" cy="685800"/>
          </a:xfrm>
          <a:prstGeom prst="rect">
            <a:avLst/>
          </a:prstGeom>
          <a:solidFill>
            <a:srgbClr val="F3F3F7"/>
          </a:solidFill>
          <a:ln>
            <a:solidFill>
              <a:srgbClr val="F3F3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435435" y="467082"/>
            <a:ext cx="5759410" cy="530781"/>
          </a:xfrm>
          <a:prstGeom prst="rect">
            <a:avLst/>
          </a:prstGeom>
          <a:noFill/>
          <a:ln/>
        </p:spPr>
        <p:txBody>
          <a:bodyPr wrap="none" lIns="0" tIns="0" rIns="0" bIns="0" rtlCol="0" anchor="t"/>
          <a:lstStyle/>
          <a:p>
            <a:pPr marL="0" indent="0" algn="ctr">
              <a:lnSpc>
                <a:spcPts val="4150"/>
              </a:lnSpc>
              <a:buNone/>
            </a:pPr>
            <a:r>
              <a:rPr lang="en-US" sz="3300" b="1" dirty="0">
                <a:solidFill>
                  <a:srgbClr val="FFFFFF"/>
                </a:solidFill>
                <a:latin typeface="Playfair Display Bold" pitchFamily="34" charset="0"/>
                <a:ea typeface="Playfair Display Bold" pitchFamily="34" charset="-122"/>
                <a:cs typeface="Playfair Display Bold" pitchFamily="34" charset="-120"/>
              </a:rPr>
              <a:t>The </a:t>
            </a:r>
            <a:r>
              <a:rPr lang="en-US" sz="3300" b="1" dirty="0">
                <a:solidFill>
                  <a:srgbClr val="F44444"/>
                </a:solidFill>
                <a:latin typeface="Playfair Display Bold" pitchFamily="34" charset="0"/>
                <a:ea typeface="Playfair Display Bold" pitchFamily="34" charset="-122"/>
                <a:cs typeface="Playfair Display Bold" pitchFamily="34" charset="-120"/>
              </a:rPr>
              <a:t>Hybrid Ranking Formula</a:t>
            </a:r>
            <a:endParaRPr lang="en-US" sz="3300" dirty="0"/>
          </a:p>
        </p:txBody>
      </p:sp>
      <p:sp>
        <p:nvSpPr>
          <p:cNvPr id="3" name="Text 1"/>
          <p:cNvSpPr/>
          <p:nvPr/>
        </p:nvSpPr>
        <p:spPr>
          <a:xfrm>
            <a:off x="594479" y="1337548"/>
            <a:ext cx="13441442" cy="292656"/>
          </a:xfrm>
          <a:prstGeom prst="rect">
            <a:avLst/>
          </a:prstGeom>
          <a:noFill/>
          <a:ln/>
        </p:spPr>
        <p:txBody>
          <a:bodyPr wrap="none" lIns="0" tIns="0" rIns="0" bIns="0" rtlCol="0" anchor="t"/>
          <a:lstStyle/>
          <a:p>
            <a:pPr marL="0" indent="0" algn="l">
              <a:lnSpc>
                <a:spcPts val="2400"/>
              </a:lnSpc>
              <a:buNone/>
            </a:pPr>
            <a:endParaRPr lang="en-US" sz="1500" dirty="0"/>
          </a:p>
        </p:txBody>
      </p:sp>
      <p:pic>
        <p:nvPicPr>
          <p:cNvPr id="4" name="Image 0" descr="preencoded.png"/>
          <p:cNvPicPr>
            <a:picLocks noChangeAspect="1"/>
          </p:cNvPicPr>
          <p:nvPr/>
        </p:nvPicPr>
        <p:blipFill>
          <a:blip r:embed="rId3"/>
          <a:stretch>
            <a:fillRect/>
          </a:stretch>
        </p:blipFill>
        <p:spPr>
          <a:xfrm>
            <a:off x="594479" y="1337548"/>
            <a:ext cx="13441442" cy="292656"/>
          </a:xfrm>
          <a:prstGeom prst="rect">
            <a:avLst/>
          </a:prstGeom>
        </p:spPr>
      </p:pic>
      <p:pic>
        <p:nvPicPr>
          <p:cNvPr id="5" name="Image 1" descr="preencoded.png"/>
          <p:cNvPicPr>
            <a:picLocks noChangeAspect="1"/>
          </p:cNvPicPr>
          <p:nvPr/>
        </p:nvPicPr>
        <p:blipFill>
          <a:blip r:embed="rId4"/>
          <a:stretch>
            <a:fillRect/>
          </a:stretch>
        </p:blipFill>
        <p:spPr>
          <a:xfrm>
            <a:off x="594479" y="2036207"/>
            <a:ext cx="6513552" cy="6513552"/>
          </a:xfrm>
          <a:prstGeom prst="rect">
            <a:avLst/>
          </a:prstGeom>
        </p:spPr>
      </p:pic>
      <p:sp>
        <p:nvSpPr>
          <p:cNvPr id="6" name="Text 2"/>
          <p:cNvSpPr/>
          <p:nvPr/>
        </p:nvSpPr>
        <p:spPr>
          <a:xfrm>
            <a:off x="9725025" y="2014895"/>
            <a:ext cx="2123361" cy="265271"/>
          </a:xfrm>
          <a:prstGeom prst="rect">
            <a:avLst/>
          </a:prstGeom>
          <a:noFill/>
          <a:ln/>
        </p:spPr>
        <p:txBody>
          <a:bodyPr wrap="none" lIns="0" tIns="0" rIns="0" bIns="0" rtlCol="0" anchor="t"/>
          <a:lstStyle/>
          <a:p>
            <a:pPr marL="0" indent="0" algn="ctr">
              <a:lnSpc>
                <a:spcPts val="2050"/>
              </a:lnSpc>
              <a:buNone/>
            </a:pPr>
            <a:r>
              <a:rPr lang="en-US" sz="1650" b="1" dirty="0">
                <a:solidFill>
                  <a:srgbClr val="F44444"/>
                </a:solidFill>
                <a:latin typeface="Playfair Display Bold" pitchFamily="34" charset="0"/>
                <a:ea typeface="Playfair Display Bold" pitchFamily="34" charset="-122"/>
                <a:cs typeface="Playfair Display Bold" pitchFamily="34" charset="-120"/>
              </a:rPr>
              <a:t>Why Hybrid?</a:t>
            </a:r>
            <a:endParaRPr lang="en-US" sz="1650" dirty="0"/>
          </a:p>
        </p:txBody>
      </p:sp>
      <p:sp>
        <p:nvSpPr>
          <p:cNvPr id="7" name="Text 3"/>
          <p:cNvSpPr/>
          <p:nvPr/>
        </p:nvSpPr>
        <p:spPr>
          <a:xfrm>
            <a:off x="7529989" y="2449949"/>
            <a:ext cx="6513552" cy="543639"/>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FFFFFF"/>
                </a:solidFill>
                <a:latin typeface="Open Sans" pitchFamily="34" charset="0"/>
                <a:ea typeface="Open Sans" pitchFamily="34" charset="-122"/>
                <a:cs typeface="Open Sans" pitchFamily="34" charset="-120"/>
              </a:rPr>
              <a:t>Semantic (Conceptual):</a:t>
            </a:r>
            <a:r>
              <a:rPr lang="en-US" sz="1300" dirty="0">
                <a:solidFill>
                  <a:srgbClr val="FFFFFF"/>
                </a:solidFill>
                <a:latin typeface="Open Sans" pitchFamily="34" charset="0"/>
                <a:ea typeface="Open Sans" pitchFamily="34" charset="-122"/>
                <a:cs typeface="Open Sans" pitchFamily="34" charset="-120"/>
              </a:rPr>
              <a:t> Captures the meaning, even if exact words aren't present. "Car" and "Automobile" are understood as similar.</a:t>
            </a:r>
            <a:endParaRPr lang="en-US" sz="1300" dirty="0"/>
          </a:p>
        </p:txBody>
      </p:sp>
      <p:sp>
        <p:nvSpPr>
          <p:cNvPr id="8" name="Text 4"/>
          <p:cNvSpPr/>
          <p:nvPr/>
        </p:nvSpPr>
        <p:spPr>
          <a:xfrm>
            <a:off x="7529989" y="3053001"/>
            <a:ext cx="6513552" cy="543639"/>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FFFFFF"/>
                </a:solidFill>
                <a:latin typeface="Open Sans" pitchFamily="34" charset="0"/>
                <a:ea typeface="Open Sans" pitchFamily="34" charset="-122"/>
                <a:cs typeface="Open Sans" pitchFamily="34" charset="-120"/>
              </a:rPr>
              <a:t>Lexical (Keyword):</a:t>
            </a:r>
            <a:r>
              <a:rPr lang="en-US" sz="1300" dirty="0">
                <a:solidFill>
                  <a:srgbClr val="FFFFFF"/>
                </a:solidFill>
                <a:latin typeface="Open Sans" pitchFamily="34" charset="0"/>
                <a:ea typeface="Open Sans" pitchFamily="34" charset="-122"/>
                <a:cs typeface="Open Sans" pitchFamily="34" charset="-120"/>
              </a:rPr>
              <a:t> Ensures precise matches are rewarded. Critical for technical terms like "PyMuPDF" or "BM25."</a:t>
            </a:r>
            <a:endParaRPr lang="en-US" sz="1300" dirty="0"/>
          </a:p>
        </p:txBody>
      </p:sp>
      <p:sp>
        <p:nvSpPr>
          <p:cNvPr id="9" name="Text 5"/>
          <p:cNvSpPr/>
          <p:nvPr/>
        </p:nvSpPr>
        <p:spPr>
          <a:xfrm>
            <a:off x="7529989" y="3656052"/>
            <a:ext cx="6513552" cy="271820"/>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FFFFFF"/>
                </a:solidFill>
                <a:latin typeface="Open Sans" pitchFamily="34" charset="0"/>
                <a:ea typeface="Open Sans" pitchFamily="34" charset="-122"/>
                <a:cs typeface="Open Sans" pitchFamily="34" charset="-120"/>
              </a:rPr>
              <a:t>Robustness:</a:t>
            </a:r>
            <a:r>
              <a:rPr lang="en-US" sz="1300" dirty="0">
                <a:solidFill>
                  <a:srgbClr val="FFFFFF"/>
                </a:solidFill>
                <a:latin typeface="Open Sans" pitchFamily="34" charset="0"/>
                <a:ea typeface="Open Sans" pitchFamily="34" charset="-122"/>
                <a:cs typeface="Open Sans" pitchFamily="34" charset="-120"/>
              </a:rPr>
              <a:t> Less sensitive to variations in terminology or query phrasing.</a:t>
            </a:r>
            <a:endParaRPr lang="en-US" sz="1300" dirty="0"/>
          </a:p>
        </p:txBody>
      </p:sp>
      <p:sp>
        <p:nvSpPr>
          <p:cNvPr id="10" name="Text 6"/>
          <p:cNvSpPr/>
          <p:nvPr/>
        </p:nvSpPr>
        <p:spPr>
          <a:xfrm>
            <a:off x="7529989" y="3987284"/>
            <a:ext cx="6513552" cy="543639"/>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FFFFFF"/>
                </a:solidFill>
                <a:latin typeface="Open Sans" pitchFamily="34" charset="0"/>
                <a:ea typeface="Open Sans" pitchFamily="34" charset="-122"/>
                <a:cs typeface="Open Sans" pitchFamily="34" charset="-120"/>
              </a:rPr>
              <a:t>Optimized Relevance:</a:t>
            </a:r>
            <a:r>
              <a:rPr lang="en-US" sz="1300" dirty="0">
                <a:solidFill>
                  <a:srgbClr val="FFFFFF"/>
                </a:solidFill>
                <a:latin typeface="Open Sans" pitchFamily="34" charset="0"/>
                <a:ea typeface="Open Sans" pitchFamily="34" charset="-122"/>
                <a:cs typeface="Open Sans" pitchFamily="34" charset="-120"/>
              </a:rPr>
              <a:t> Provides a more comprehensive and accurate ranking of sections, directly addressing the user's intent.</a:t>
            </a:r>
            <a:endParaRPr lang="en-US" sz="1300" dirty="0"/>
          </a:p>
        </p:txBody>
      </p:sp>
      <p:sp>
        <p:nvSpPr>
          <p:cNvPr id="11" name="Shape 7"/>
          <p:cNvSpPr/>
          <p:nvPr/>
        </p:nvSpPr>
        <p:spPr>
          <a:xfrm>
            <a:off x="7529989" y="4722019"/>
            <a:ext cx="6513552" cy="993577"/>
          </a:xfrm>
          <a:prstGeom prst="roundRect">
            <a:avLst>
              <a:gd name="adj" fmla="val 2565"/>
            </a:avLst>
          </a:prstGeom>
          <a:solidFill>
            <a:srgbClr val="4D4D4D"/>
          </a:solidFill>
          <a:ln/>
        </p:spPr>
      </p:sp>
      <p:pic>
        <p:nvPicPr>
          <p:cNvPr id="12" name="Image 2" descr="preencoded.png"/>
          <p:cNvPicPr>
            <a:picLocks noChangeAspect="1"/>
          </p:cNvPicPr>
          <p:nvPr/>
        </p:nvPicPr>
        <p:blipFill>
          <a:blip r:embed="rId5"/>
          <a:stretch>
            <a:fillRect/>
          </a:stretch>
        </p:blipFill>
        <p:spPr>
          <a:xfrm>
            <a:off x="7699772" y="4983718"/>
            <a:ext cx="212288" cy="169783"/>
          </a:xfrm>
          <a:prstGeom prst="rect">
            <a:avLst/>
          </a:prstGeom>
        </p:spPr>
      </p:pic>
      <p:sp>
        <p:nvSpPr>
          <p:cNvPr id="13" name="Text 8"/>
          <p:cNvSpPr/>
          <p:nvPr/>
        </p:nvSpPr>
        <p:spPr>
          <a:xfrm>
            <a:off x="8081843" y="4934188"/>
            <a:ext cx="5791914" cy="543639"/>
          </a:xfrm>
          <a:prstGeom prst="rect">
            <a:avLst/>
          </a:prstGeom>
          <a:noFill/>
          <a:ln/>
        </p:spPr>
        <p:txBody>
          <a:bodyPr wrap="square" lIns="0" tIns="0" rIns="0" bIns="0" rtlCol="0" anchor="t"/>
          <a:lstStyle/>
          <a:p>
            <a:pPr marL="0" indent="0" algn="l">
              <a:lnSpc>
                <a:spcPts val="2100"/>
              </a:lnSpc>
              <a:buNone/>
            </a:pPr>
            <a:r>
              <a:rPr lang="en-US" sz="1300" b="1" dirty="0">
                <a:solidFill>
                  <a:srgbClr val="F44444"/>
                </a:solidFill>
                <a:latin typeface="Open Sans" pitchFamily="34" charset="0"/>
                <a:ea typeface="Open Sans" pitchFamily="34" charset="-122"/>
                <a:cs typeface="Open Sans" pitchFamily="34" charset="-120"/>
              </a:rPr>
              <a:t>Alpha</a:t>
            </a:r>
            <a:r>
              <a:rPr lang="en-US" sz="1300" b="1" dirty="0">
                <a:solidFill>
                  <a:srgbClr val="FFFFFF"/>
                </a:solidFill>
                <a:latin typeface="Open Sans" pitchFamily="34" charset="0"/>
                <a:ea typeface="Open Sans" pitchFamily="34" charset="-122"/>
                <a:cs typeface="Open Sans" pitchFamily="34" charset="-120"/>
              </a:rPr>
              <a:t> (</a:t>
            </a:r>
            <a:r>
              <a:rPr lang="en-US" sz="1300" dirty="0">
                <a:solidFill>
                  <a:srgbClr val="FFFFFF"/>
                </a:solidFill>
                <a:highlight>
                  <a:srgbClr val="1D1D21"/>
                </a:highlight>
                <a:latin typeface="Consolas" pitchFamily="34" charset="0"/>
                <a:ea typeface="Consolas" pitchFamily="34" charset="-122"/>
                <a:cs typeface="Consolas" pitchFamily="34" charset="-120"/>
              </a:rPr>
              <a:t>α</a:t>
            </a:r>
            <a:r>
              <a:rPr lang="en-US" sz="1300" b="1" dirty="0">
                <a:solidFill>
                  <a:srgbClr val="FFFFFF"/>
                </a:solidFill>
                <a:latin typeface="Open Sans" pitchFamily="34" charset="0"/>
                <a:ea typeface="Open Sans" pitchFamily="34" charset="-122"/>
                <a:cs typeface="Open Sans" pitchFamily="34" charset="-120"/>
              </a:rPr>
              <a:t>):</a:t>
            </a:r>
            <a:r>
              <a:rPr lang="en-US" sz="1300" dirty="0">
                <a:solidFill>
                  <a:srgbClr val="FFFFFF"/>
                </a:solidFill>
                <a:latin typeface="Open Sans" pitchFamily="34" charset="0"/>
                <a:ea typeface="Open Sans" pitchFamily="34" charset="-122"/>
                <a:cs typeface="Open Sans" pitchFamily="34" charset="-120"/>
              </a:rPr>
              <a:t> Controls the weighting. </a:t>
            </a:r>
            <a:r>
              <a:rPr lang="en-US" sz="1300" dirty="0">
                <a:solidFill>
                  <a:srgbClr val="FFFFFF"/>
                </a:solidFill>
                <a:highlight>
                  <a:srgbClr val="1D1D21"/>
                </a:highlight>
                <a:latin typeface="Consolas" pitchFamily="34" charset="0"/>
                <a:ea typeface="Consolas" pitchFamily="34" charset="-122"/>
                <a:cs typeface="Consolas" pitchFamily="34" charset="-120"/>
              </a:rPr>
              <a:t>α = 0.7</a:t>
            </a:r>
            <a:r>
              <a:rPr lang="en-US" sz="1300" dirty="0">
                <a:solidFill>
                  <a:srgbClr val="FFFFFF"/>
                </a:solidFill>
                <a:latin typeface="Open Sans" pitchFamily="34" charset="0"/>
                <a:ea typeface="Open Sans" pitchFamily="34" charset="-122"/>
                <a:cs typeface="Open Sans" pitchFamily="34" charset="-120"/>
              </a:rPr>
              <a:t> gives more emphasis to semantic similarity, reflecting the value of conceptual understanding.</a:t>
            </a:r>
            <a:endParaRPr lang="en-US" sz="1300" dirty="0"/>
          </a:p>
        </p:txBody>
      </p:sp>
      <p:sp>
        <p:nvSpPr>
          <p:cNvPr id="14" name="Rectangle 13"/>
          <p:cNvSpPr/>
          <p:nvPr/>
        </p:nvSpPr>
        <p:spPr>
          <a:xfrm>
            <a:off x="12272963" y="7229475"/>
            <a:ext cx="2243137" cy="871538"/>
          </a:xfrm>
          <a:prstGeom prst="rect">
            <a:avLst/>
          </a:prstGeom>
          <a:solidFill>
            <a:srgbClr val="101014"/>
          </a:solidFill>
          <a:ln>
            <a:solidFill>
              <a:srgbClr val="1010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0428" y="448151"/>
            <a:ext cx="6753225" cy="509230"/>
          </a:xfrm>
          <a:prstGeom prst="rect">
            <a:avLst/>
          </a:prstGeom>
          <a:noFill/>
          <a:ln/>
        </p:spPr>
        <p:txBody>
          <a:bodyPr wrap="none" lIns="0" tIns="0" rIns="0" bIns="0" rtlCol="0" anchor="t"/>
          <a:lstStyle/>
          <a:p>
            <a:pPr marL="0" indent="0" algn="l">
              <a:lnSpc>
                <a:spcPts val="4000"/>
              </a:lnSpc>
              <a:buNone/>
            </a:pPr>
            <a:r>
              <a:rPr lang="en-US" sz="3200" b="1" dirty="0">
                <a:solidFill>
                  <a:srgbClr val="101014"/>
                </a:solidFill>
                <a:latin typeface="Playfair Display Bold" pitchFamily="34" charset="0"/>
                <a:ea typeface="Playfair Display Bold" pitchFamily="34" charset="-122"/>
                <a:cs typeface="Playfair Display Bold" pitchFamily="34" charset="-120"/>
              </a:rPr>
              <a:t>Component 5: Sub-Section Analyzer</a:t>
            </a:r>
            <a:endParaRPr lang="en-US" sz="3200" dirty="0"/>
          </a:p>
        </p:txBody>
      </p:sp>
      <p:sp>
        <p:nvSpPr>
          <p:cNvPr id="3" name="Text 1"/>
          <p:cNvSpPr/>
          <p:nvPr/>
        </p:nvSpPr>
        <p:spPr>
          <a:xfrm>
            <a:off x="570428" y="1283256"/>
            <a:ext cx="13489543" cy="260747"/>
          </a:xfrm>
          <a:prstGeom prst="rect">
            <a:avLst/>
          </a:prstGeom>
          <a:noFill/>
          <a:ln/>
        </p:spPr>
        <p:txBody>
          <a:bodyPr wrap="none" lIns="0" tIns="0" rIns="0" bIns="0" rtlCol="0" anchor="t"/>
          <a:lstStyle/>
          <a:p>
            <a:pPr marL="0" indent="0" algn="l">
              <a:lnSpc>
                <a:spcPts val="2050"/>
              </a:lnSpc>
              <a:buNone/>
            </a:pPr>
            <a:r>
              <a:rPr lang="en-US" sz="1250" dirty="0">
                <a:solidFill>
                  <a:srgbClr val="39393C"/>
                </a:solidFill>
                <a:latin typeface="Open Sans" pitchFamily="34" charset="0"/>
                <a:ea typeface="Open Sans" pitchFamily="34" charset="-122"/>
                <a:cs typeface="Open Sans" pitchFamily="34" charset="-120"/>
              </a:rPr>
              <a:t>Even after ranking, a section can be long. The </a:t>
            </a:r>
            <a:r>
              <a:rPr lang="en-US" sz="1250" b="1" dirty="0">
                <a:solidFill>
                  <a:srgbClr val="39393C"/>
                </a:solidFill>
                <a:latin typeface="Open Sans" pitchFamily="34" charset="0"/>
                <a:ea typeface="Open Sans" pitchFamily="34" charset="-122"/>
                <a:cs typeface="Open Sans" pitchFamily="34" charset="-120"/>
              </a:rPr>
              <a:t>SubSectionAnalyzer</a:t>
            </a:r>
            <a:r>
              <a:rPr lang="en-US" sz="1250" dirty="0">
                <a:solidFill>
                  <a:srgbClr val="39393C"/>
                </a:solidFill>
                <a:latin typeface="Open Sans" pitchFamily="34" charset="0"/>
                <a:ea typeface="Open Sans" pitchFamily="34" charset="-122"/>
                <a:cs typeface="Open Sans" pitchFamily="34" charset="-120"/>
              </a:rPr>
              <a:t> refines the top sections to pinpoint the most relevant sentences.</a:t>
            </a:r>
            <a:endParaRPr lang="en-US" sz="1250" dirty="0"/>
          </a:p>
        </p:txBody>
      </p:sp>
      <p:pic>
        <p:nvPicPr>
          <p:cNvPr id="4" name="Image 0" descr="preencoded.png"/>
          <p:cNvPicPr>
            <a:picLocks noChangeAspect="1"/>
          </p:cNvPicPr>
          <p:nvPr/>
        </p:nvPicPr>
        <p:blipFill>
          <a:blip r:embed="rId3"/>
          <a:stretch>
            <a:fillRect/>
          </a:stretch>
        </p:blipFill>
        <p:spPr>
          <a:xfrm>
            <a:off x="570428" y="1910477"/>
            <a:ext cx="6545937" cy="6545937"/>
          </a:xfrm>
          <a:prstGeom prst="rect">
            <a:avLst/>
          </a:prstGeom>
        </p:spPr>
      </p:pic>
      <p:sp>
        <p:nvSpPr>
          <p:cNvPr id="5" name="Text 2"/>
          <p:cNvSpPr/>
          <p:nvPr/>
        </p:nvSpPr>
        <p:spPr>
          <a:xfrm>
            <a:off x="7521654" y="3097530"/>
            <a:ext cx="6545937" cy="521494"/>
          </a:xfrm>
          <a:prstGeom prst="rect">
            <a:avLst/>
          </a:prstGeom>
          <a:noFill/>
          <a:ln/>
        </p:spPr>
        <p:txBody>
          <a:bodyPr wrap="square" lIns="0" tIns="0" rIns="0" bIns="0" rtlCol="0" anchor="t"/>
          <a:lstStyle/>
          <a:p>
            <a:pPr marL="0" indent="0" algn="l">
              <a:lnSpc>
                <a:spcPts val="2050"/>
              </a:lnSpc>
              <a:buNone/>
            </a:pPr>
            <a:r>
              <a:rPr lang="en-US" sz="1250" dirty="0">
                <a:solidFill>
                  <a:srgbClr val="39393C"/>
                </a:solidFill>
                <a:latin typeface="Open Sans" pitchFamily="34" charset="0"/>
                <a:ea typeface="Open Sans" pitchFamily="34" charset="-122"/>
                <a:cs typeface="Open Sans" pitchFamily="34" charset="-120"/>
              </a:rPr>
              <a:t>This component takes a highly ranked section and the original query embedding. It then:</a:t>
            </a:r>
            <a:endParaRPr lang="en-US" sz="1250" dirty="0"/>
          </a:p>
        </p:txBody>
      </p:sp>
      <p:sp>
        <p:nvSpPr>
          <p:cNvPr id="6" name="Text 3"/>
          <p:cNvSpPr/>
          <p:nvPr/>
        </p:nvSpPr>
        <p:spPr>
          <a:xfrm>
            <a:off x="7521654" y="3765590"/>
            <a:ext cx="6545937" cy="521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39393C"/>
                </a:solidFill>
                <a:latin typeface="Open Sans" pitchFamily="34" charset="0"/>
                <a:ea typeface="Open Sans" pitchFamily="34" charset="-122"/>
                <a:cs typeface="Open Sans" pitchFamily="34" charset="-120"/>
              </a:rPr>
              <a:t>Sentence Tokenization:</a:t>
            </a:r>
            <a:r>
              <a:rPr lang="en-US" sz="1250" dirty="0">
                <a:solidFill>
                  <a:srgbClr val="39393C"/>
                </a:solidFill>
                <a:latin typeface="Open Sans" pitchFamily="34" charset="0"/>
                <a:ea typeface="Open Sans" pitchFamily="34" charset="-122"/>
                <a:cs typeface="Open Sans" pitchFamily="34" charset="-120"/>
              </a:rPr>
              <a:t> Breaks down the section content into individual sentences using </a:t>
            </a:r>
            <a:r>
              <a:rPr lang="en-US" sz="1250" dirty="0">
                <a:solidFill>
                  <a:srgbClr val="39393C"/>
                </a:solidFill>
                <a:highlight>
                  <a:srgbClr val="E6E6EA"/>
                </a:highlight>
                <a:latin typeface="Consolas" pitchFamily="34" charset="0"/>
                <a:ea typeface="Consolas" pitchFamily="34" charset="-122"/>
                <a:cs typeface="Consolas" pitchFamily="34" charset="-120"/>
              </a:rPr>
              <a:t>nltk.sent_tokenize</a:t>
            </a:r>
            <a:r>
              <a:rPr lang="en-US" sz="1250" dirty="0">
                <a:solidFill>
                  <a:srgbClr val="39393C"/>
                </a:solidFill>
                <a:latin typeface="Open Sans" pitchFamily="34" charset="0"/>
                <a:ea typeface="Open Sans" pitchFamily="34" charset="-122"/>
                <a:cs typeface="Open Sans" pitchFamily="34" charset="-120"/>
              </a:rPr>
              <a:t>.</a:t>
            </a:r>
            <a:endParaRPr lang="en-US" sz="1250" dirty="0"/>
          </a:p>
        </p:txBody>
      </p:sp>
      <p:sp>
        <p:nvSpPr>
          <p:cNvPr id="7" name="Text 4"/>
          <p:cNvSpPr/>
          <p:nvPr/>
        </p:nvSpPr>
        <p:spPr>
          <a:xfrm>
            <a:off x="7521654" y="4344114"/>
            <a:ext cx="6545937" cy="521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39393C"/>
                </a:solidFill>
                <a:latin typeface="Open Sans" pitchFamily="34" charset="0"/>
                <a:ea typeface="Open Sans" pitchFamily="34" charset="-122"/>
                <a:cs typeface="Open Sans" pitchFamily="34" charset="-120"/>
              </a:rPr>
              <a:t>Sentence Embedding:</a:t>
            </a:r>
            <a:r>
              <a:rPr lang="en-US" sz="1250" dirty="0">
                <a:solidFill>
                  <a:srgbClr val="39393C"/>
                </a:solidFill>
                <a:latin typeface="Open Sans" pitchFamily="34" charset="0"/>
                <a:ea typeface="Open Sans" pitchFamily="34" charset="-122"/>
                <a:cs typeface="Open Sans" pitchFamily="34" charset="-120"/>
              </a:rPr>
              <a:t> Each sentence is embedded using the same Sentence Transformer model used in the Hybrid Ranker.</a:t>
            </a:r>
            <a:endParaRPr lang="en-US" sz="1250" dirty="0"/>
          </a:p>
        </p:txBody>
      </p:sp>
      <p:sp>
        <p:nvSpPr>
          <p:cNvPr id="8" name="Text 5"/>
          <p:cNvSpPr/>
          <p:nvPr/>
        </p:nvSpPr>
        <p:spPr>
          <a:xfrm>
            <a:off x="7521654" y="4922639"/>
            <a:ext cx="6545937" cy="521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39393C"/>
                </a:solidFill>
                <a:latin typeface="Open Sans" pitchFamily="34" charset="0"/>
                <a:ea typeface="Open Sans" pitchFamily="34" charset="-122"/>
                <a:cs typeface="Open Sans" pitchFamily="34" charset="-120"/>
              </a:rPr>
              <a:t>Similarity Scoring:</a:t>
            </a:r>
            <a:r>
              <a:rPr lang="en-US" sz="1250" dirty="0">
                <a:solidFill>
                  <a:srgbClr val="39393C"/>
                </a:solidFill>
                <a:latin typeface="Open Sans" pitchFamily="34" charset="0"/>
                <a:ea typeface="Open Sans" pitchFamily="34" charset="-122"/>
                <a:cs typeface="Open Sans" pitchFamily="34" charset="-120"/>
              </a:rPr>
              <a:t> Calculates cosine similarity between the original query embedding and each sentence embedding.</a:t>
            </a:r>
            <a:endParaRPr lang="en-US" sz="1250" dirty="0"/>
          </a:p>
        </p:txBody>
      </p:sp>
      <p:sp>
        <p:nvSpPr>
          <p:cNvPr id="9" name="Text 6"/>
          <p:cNvSpPr/>
          <p:nvPr/>
        </p:nvSpPr>
        <p:spPr>
          <a:xfrm>
            <a:off x="7521654" y="5501164"/>
            <a:ext cx="6545937" cy="521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39393C"/>
                </a:solidFill>
                <a:latin typeface="Open Sans" pitchFamily="34" charset="0"/>
                <a:ea typeface="Open Sans" pitchFamily="34" charset="-122"/>
                <a:cs typeface="Open Sans" pitchFamily="34" charset="-120"/>
              </a:rPr>
              <a:t>Extractive Summarization:</a:t>
            </a:r>
            <a:r>
              <a:rPr lang="en-US" sz="1250" dirty="0">
                <a:solidFill>
                  <a:srgbClr val="39393C"/>
                </a:solidFill>
                <a:latin typeface="Open Sans" pitchFamily="34" charset="0"/>
                <a:ea typeface="Open Sans" pitchFamily="34" charset="-122"/>
                <a:cs typeface="Open Sans" pitchFamily="34" charset="-120"/>
              </a:rPr>
              <a:t> Selects the top </a:t>
            </a:r>
            <a:r>
              <a:rPr lang="en-US" sz="1250" dirty="0">
                <a:solidFill>
                  <a:srgbClr val="39393C"/>
                </a:solidFill>
                <a:highlight>
                  <a:srgbClr val="E6E6EA"/>
                </a:highlight>
                <a:latin typeface="Consolas" pitchFamily="34" charset="0"/>
                <a:ea typeface="Consolas" pitchFamily="34" charset="-122"/>
                <a:cs typeface="Consolas" pitchFamily="34" charset="-120"/>
              </a:rPr>
              <a:t>num_sentences</a:t>
            </a:r>
            <a:r>
              <a:rPr lang="en-US" sz="1250" dirty="0">
                <a:solidFill>
                  <a:srgbClr val="39393C"/>
                </a:solidFill>
                <a:latin typeface="Open Sans" pitchFamily="34" charset="0"/>
                <a:ea typeface="Open Sans" pitchFamily="34" charset="-122"/>
                <a:cs typeface="Open Sans" pitchFamily="34" charset="-120"/>
              </a:rPr>
              <a:t> (default 5) with the highest similarity scores.</a:t>
            </a:r>
            <a:endParaRPr lang="en-US" sz="1250" dirty="0"/>
          </a:p>
        </p:txBody>
      </p:sp>
      <p:sp>
        <p:nvSpPr>
          <p:cNvPr id="10" name="Text 7"/>
          <p:cNvSpPr/>
          <p:nvPr/>
        </p:nvSpPr>
        <p:spPr>
          <a:xfrm>
            <a:off x="7521654" y="6079688"/>
            <a:ext cx="6545937" cy="521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39393C"/>
                </a:solidFill>
                <a:latin typeface="Open Sans" pitchFamily="34" charset="0"/>
                <a:ea typeface="Open Sans" pitchFamily="34" charset="-122"/>
                <a:cs typeface="Open Sans" pitchFamily="34" charset="-120"/>
              </a:rPr>
              <a:t>Logical Flow:</a:t>
            </a:r>
            <a:r>
              <a:rPr lang="en-US" sz="1250" dirty="0">
                <a:solidFill>
                  <a:srgbClr val="39393C"/>
                </a:solidFill>
                <a:latin typeface="Open Sans" pitchFamily="34" charset="0"/>
                <a:ea typeface="Open Sans" pitchFamily="34" charset="-122"/>
                <a:cs typeface="Open Sans" pitchFamily="34" charset="-120"/>
              </a:rPr>
              <a:t> Sorts the selected sentences back into their original document order to maintain coherence.</a:t>
            </a:r>
            <a:endParaRPr lang="en-US" sz="1250" dirty="0"/>
          </a:p>
        </p:txBody>
      </p:sp>
      <p:sp>
        <p:nvSpPr>
          <p:cNvPr id="11" name="Text 8"/>
          <p:cNvSpPr/>
          <p:nvPr/>
        </p:nvSpPr>
        <p:spPr>
          <a:xfrm>
            <a:off x="7521654" y="6747748"/>
            <a:ext cx="6545937" cy="521494"/>
          </a:xfrm>
          <a:prstGeom prst="rect">
            <a:avLst/>
          </a:prstGeom>
          <a:noFill/>
          <a:ln/>
        </p:spPr>
        <p:txBody>
          <a:bodyPr wrap="square" lIns="0" tIns="0" rIns="0" bIns="0" rtlCol="0" anchor="t"/>
          <a:lstStyle/>
          <a:p>
            <a:pPr marL="0" indent="0" algn="l">
              <a:lnSpc>
                <a:spcPts val="2050"/>
              </a:lnSpc>
              <a:buNone/>
            </a:pPr>
            <a:r>
              <a:rPr lang="en-US" sz="1250" dirty="0">
                <a:solidFill>
                  <a:srgbClr val="39393C"/>
                </a:solidFill>
                <a:latin typeface="Open Sans" pitchFamily="34" charset="0"/>
                <a:ea typeface="Open Sans" pitchFamily="34" charset="-122"/>
                <a:cs typeface="Open Sans" pitchFamily="34" charset="-120"/>
              </a:rPr>
              <a:t>The result is a concise, highly relevant text snippet that directly addresses the user's query, avoiding information overload.</a:t>
            </a:r>
            <a:endParaRPr lang="en-US" sz="1250" dirty="0"/>
          </a:p>
        </p:txBody>
      </p:sp>
      <p:sp>
        <p:nvSpPr>
          <p:cNvPr id="12" name="Rectangle 11"/>
          <p:cNvSpPr/>
          <p:nvPr/>
        </p:nvSpPr>
        <p:spPr>
          <a:xfrm>
            <a:off x="12487275" y="7515225"/>
            <a:ext cx="2014538" cy="600075"/>
          </a:xfrm>
          <a:prstGeom prst="rect">
            <a:avLst/>
          </a:prstGeom>
          <a:solidFill>
            <a:srgbClr val="F3F3F7"/>
          </a:solidFill>
          <a:ln>
            <a:solidFill>
              <a:srgbClr val="F3F3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843207" y="2734032"/>
            <a:ext cx="10943868" cy="708779"/>
          </a:xfrm>
          <a:prstGeom prst="rect">
            <a:avLst/>
          </a:prstGeom>
          <a:noFill/>
          <a:ln/>
        </p:spPr>
        <p:txBody>
          <a:bodyPr wrap="none" lIns="0" tIns="0" rIns="0" bIns="0" rtlCol="0" anchor="t"/>
          <a:lstStyle/>
          <a:p>
            <a:pPr marL="0" indent="0" algn="ctr">
              <a:lnSpc>
                <a:spcPts val="5550"/>
              </a:lnSpc>
              <a:buNone/>
            </a:pPr>
            <a:r>
              <a:rPr lang="en-US" sz="4450" b="1" dirty="0">
                <a:solidFill>
                  <a:srgbClr val="F44444"/>
                </a:solidFill>
                <a:latin typeface="Playfair Display Bold" pitchFamily="34" charset="0"/>
                <a:ea typeface="Playfair Display Bold" pitchFamily="34" charset="-122"/>
                <a:cs typeface="Playfair Display Bold" pitchFamily="34" charset="-120"/>
              </a:rPr>
              <a:t>The Unified Pipeline</a:t>
            </a:r>
            <a:r>
              <a:rPr lang="en-US" sz="4450" b="1" dirty="0">
                <a:solidFill>
                  <a:srgbClr val="FFFFFF"/>
                </a:solidFill>
                <a:latin typeface="Playfair Display Bold" pitchFamily="34" charset="0"/>
                <a:ea typeface="Playfair Display Bold" pitchFamily="34" charset="-122"/>
                <a:cs typeface="Playfair Display Bold" pitchFamily="34" charset="-120"/>
              </a:rPr>
              <a:t>: From PDF to Insight</a:t>
            </a:r>
            <a:endParaRPr lang="en-US" sz="4450" dirty="0"/>
          </a:p>
        </p:txBody>
      </p:sp>
      <p:sp>
        <p:nvSpPr>
          <p:cNvPr id="3" name="Text 1"/>
          <p:cNvSpPr/>
          <p:nvPr/>
        </p:nvSpPr>
        <p:spPr>
          <a:xfrm>
            <a:off x="793790" y="4151590"/>
            <a:ext cx="13042821" cy="362903"/>
          </a:xfrm>
          <a:prstGeom prst="rect">
            <a:avLst/>
          </a:prstGeom>
          <a:noFill/>
          <a:ln/>
        </p:spPr>
        <p:txBody>
          <a:bodyPr wrap="none" lIns="0" tIns="0" rIns="0" bIns="0" rtlCol="0" anchor="t"/>
          <a:lstStyle/>
          <a:p>
            <a:pPr marL="0" indent="0" algn="ctr">
              <a:lnSpc>
                <a:spcPts val="2850"/>
              </a:lnSpc>
              <a:buNone/>
            </a:pPr>
            <a:r>
              <a:rPr lang="en-US" sz="1750" b="1" dirty="0">
                <a:solidFill>
                  <a:srgbClr val="FFFFFF"/>
                </a:solidFill>
                <a:latin typeface="Open Sans" pitchFamily="34" charset="0"/>
                <a:ea typeface="Open Sans" pitchFamily="34" charset="-122"/>
                <a:cs typeface="Open Sans" pitchFamily="34" charset="-120"/>
              </a:rPr>
              <a:t>Processing Flow:</a:t>
            </a:r>
            <a:r>
              <a:rPr lang="en-US" sz="1750" dirty="0">
                <a:solidFill>
                  <a:srgbClr val="FFFFFF"/>
                </a:solidFill>
                <a:latin typeface="Open Sans" pitchFamily="34" charset="0"/>
                <a:ea typeface="Open Sans" pitchFamily="34" charset="-122"/>
                <a:cs typeface="Open Sans" pitchFamily="34" charset="-120"/>
              </a:rPr>
              <a:t> Documents are ingested, structured, sections ranked based on query, and key snippets extracted.</a:t>
            </a:r>
            <a:endParaRPr lang="en-US" sz="1750" dirty="0"/>
          </a:p>
        </p:txBody>
      </p:sp>
      <p:sp>
        <p:nvSpPr>
          <p:cNvPr id="4" name="Text 2"/>
          <p:cNvSpPr/>
          <p:nvPr/>
        </p:nvSpPr>
        <p:spPr>
          <a:xfrm>
            <a:off x="793790" y="4769644"/>
            <a:ext cx="13042821" cy="725805"/>
          </a:xfrm>
          <a:prstGeom prst="rect">
            <a:avLst/>
          </a:prstGeom>
          <a:noFill/>
          <a:ln/>
        </p:spPr>
        <p:txBody>
          <a:bodyPr wrap="square" lIns="0" tIns="0" rIns="0" bIns="0" rtlCol="0" anchor="t"/>
          <a:lstStyle/>
          <a:p>
            <a:pPr marL="0" indent="0" algn="ctr">
              <a:lnSpc>
                <a:spcPts val="2850"/>
              </a:lnSpc>
              <a:buNone/>
            </a:pPr>
            <a:r>
              <a:rPr lang="en-US" sz="1750" b="1" dirty="0">
                <a:solidFill>
                  <a:srgbClr val="FFFFFF"/>
                </a:solidFill>
                <a:latin typeface="Open Sans" pitchFamily="34" charset="0"/>
                <a:ea typeface="Open Sans" pitchFamily="34" charset="-122"/>
                <a:cs typeface="Open Sans" pitchFamily="34" charset="-120"/>
              </a:rPr>
              <a:t>Output:</a:t>
            </a:r>
            <a:r>
              <a:rPr lang="en-US" sz="1750" dirty="0">
                <a:solidFill>
                  <a:srgbClr val="FFFFFF"/>
                </a:solidFill>
                <a:latin typeface="Open Sans" pitchFamily="34" charset="0"/>
                <a:ea typeface="Open Sans" pitchFamily="34" charset="-122"/>
                <a:cs typeface="Open Sans" pitchFamily="34" charset="-120"/>
              </a:rPr>
              <a:t> Top 10 ranked sections (document, title, importance, page) and top 5 sub-section analyses (document, refined text, page).</a:t>
            </a:r>
            <a:endParaRPr lang="en-US" sz="1750" dirty="0"/>
          </a:p>
        </p:txBody>
      </p:sp>
      <p:sp>
        <p:nvSpPr>
          <p:cNvPr id="5" name="Rectangle 4"/>
          <p:cNvSpPr/>
          <p:nvPr/>
        </p:nvSpPr>
        <p:spPr>
          <a:xfrm>
            <a:off x="12387263" y="7429500"/>
            <a:ext cx="2114550" cy="671513"/>
          </a:xfrm>
          <a:prstGeom prst="rect">
            <a:avLst/>
          </a:prstGeom>
          <a:solidFill>
            <a:srgbClr val="101014"/>
          </a:solidFill>
          <a:ln>
            <a:solidFill>
              <a:srgbClr val="1010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1063</Words>
  <Application>Microsoft Office PowerPoint</Application>
  <PresentationFormat>Custom</PresentationFormat>
  <Paragraphs>104</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Playfair Display Light</vt:lpstr>
      <vt:lpstr>Playfair Display Bold</vt:lpstr>
      <vt:lpstr>Arial</vt:lpstr>
      <vt:lpstr>Open Sans</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Gunjan Thakur</dc:creator>
  <cp:lastModifiedBy>manan thakur</cp:lastModifiedBy>
  <cp:revision>3</cp:revision>
  <dcterms:created xsi:type="dcterms:W3CDTF">2025-08-22T13:33:55Z</dcterms:created>
  <dcterms:modified xsi:type="dcterms:W3CDTF">2025-08-22T13:41:52Z</dcterms:modified>
</cp:coreProperties>
</file>